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y="5143500" cx="9144000"/>
  <p:notesSz cx="6858000" cy="9144000"/>
  <p:embeddedFontLst>
    <p:embeddedFont>
      <p:font typeface="Lato"/>
      <p:regular r:id="rId27"/>
      <p:bold r:id="rId28"/>
      <p:italic r:id="rId29"/>
      <p:boldItalic r:id="rId30"/>
    </p:embeddedFont>
    <p:embeddedFont>
      <p:font typeface="Lato Black"/>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4" name="Yu Sheng"/>
  <p:cmAuthor clrIdx="1" id="1" initials="" lastIdx="2" name="Song Kai Tan"/>
  <p:cmAuthor clrIdx="2" id="2" initials="" lastIdx="1" name="Priscilla L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691489-9BC3-4BC7-8711-945B2EFF7A83}">
  <a:tblStyle styleId="{53691489-9BC3-4BC7-8711-945B2EFF7A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commentAuthors" Target="commentAuthors.xml"/><Relationship Id="rId6" Type="http://schemas.openxmlformats.org/officeDocument/2006/relationships/slideMaster" Target="slideMasters/slideMaster1.xml"/><Relationship Id="rId29" Type="http://schemas.openxmlformats.org/officeDocument/2006/relationships/font" Target="fonts/Lato-italic.fntdata"/><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LatoBlack-bold.fntdata"/><Relationship Id="rId30" Type="http://schemas.openxmlformats.org/officeDocument/2006/relationships/font" Target="fonts/Lato-boldItalic.fntdata"/><Relationship Id="rId11" Type="http://schemas.openxmlformats.org/officeDocument/2006/relationships/slide" Target="slides/slide4.xml"/><Relationship Id="rId10" Type="http://schemas.openxmlformats.org/officeDocument/2006/relationships/slide" Target="slides/slide3.xml"/><Relationship Id="rId32" Type="http://schemas.openxmlformats.org/officeDocument/2006/relationships/font" Target="fonts/LatoBlack-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2-15T13:35:46.031">
    <p:pos x="6000" y="0"/>
    <p:text>Think this is good, and can be potentially the kick off slide on EDA, to explain that these variables are highly correlated with resale price. Btw, there's still the floor_area_sqm, which we should remove?</p:text>
  </p:cm>
  <p:cm authorId="0" idx="2" dt="2023-02-15T13:51:00.816">
    <p:pos x="6000" y="100"/>
    <p:text>In the next few slides, we will explain what the data tells us about these variables and their relationship with resale price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2-16T09:44:06.625">
    <p:pos x="6000" y="0"/>
    <p:text>i rmb there were overlapping storey ranges, will suggest to include every single partition we can find. i was thinking we can smoke through by saying that since some of the levels overlap, this might have affected the resale median prices, however overall trend is still price going up</p:text>
  </p:cm>
  <p:cm authorId="2" idx="1" dt="2023-02-16T09:44:06.625">
    <p:pos x="6000" y="0"/>
    <p:text>i took [mid_storey: median value of storey_range], and bucketed them into the bands. the overlaps in [storey_range: floor level (range) of the resale flat unit] is actually just an attempt to mask the actual storey of the unit sold for privacy reasons, so can ignore the overlaps.</p:text>
  </p:cm>
  <p:cm authorId="0" idx="3" dt="2023-02-15T13:34:46.434">
    <p:pos x="6000" y="100"/>
    <p:text>Sorry, which variable is this? The max_floor_lvl or the storey_range?</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2-16T11:24:47.868">
    <p:pos x="6000" y="0"/>
    <p:text>sry whats the y axis if x = resale price? didnt quite catch it</p:text>
  </p:cm>
  <p:cm authorId="0" idx="4" dt="2023-02-16T11:24:47.868">
    <p:pos x="6000" y="0"/>
    <p:text>y axis is the frequency count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0e20570489_0_34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 name="Google Shape;65;g20e20570489_0_3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g20e20570489_0_3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f26e9744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f26e9744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Next feature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Same example of 4room central region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Max flat type, !caussation, </a:t>
            </a:r>
            <a:r>
              <a:rPr lang="en" sz="1800"/>
              <a:t>possibility</a:t>
            </a:r>
            <a:r>
              <a:rPr lang="en" sz="1800"/>
              <a:t> of integration with other feature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Next we look at the floor level and it’s impact on price. Continuing with the 4rm central region hdb flat example, 590K will be able to buy you a unit from 11-15 floors. As you go across to the right, the floor levels increase, as well as price up to a median price of 900K for those above 40-50 stories.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We would also like to share on observation that we found interest. Max floor levels seem be positively related to </a:t>
            </a:r>
            <a:r>
              <a:rPr lang="en" sz="1800"/>
              <a:t>resale price, though this could be a interaction with higher floor levels.</a:t>
            </a:r>
            <a:endParaRPr sz="18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274fe257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274fe257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3rd is flat type</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Left to right distinct vertical bands, can expect larger floor area</a:t>
            </a:r>
            <a:endParaRPr sz="1800"/>
          </a:p>
          <a:p>
            <a:pPr indent="0" lvl="0" marL="0" rtl="0" algn="l">
              <a:spcBef>
                <a:spcPts val="0"/>
              </a:spcBef>
              <a:spcAft>
                <a:spcPts val="0"/>
              </a:spcAft>
              <a:buNone/>
            </a:pPr>
            <a:r>
              <a:rPr lang="en" sz="1800"/>
              <a:t>Dots move up increase in price by flat type</a:t>
            </a:r>
            <a:endParaRPr sz="1800"/>
          </a:p>
          <a:p>
            <a:pPr indent="0" lvl="0" marL="0" rtl="0" algn="l">
              <a:spcBef>
                <a:spcPts val="0"/>
              </a:spcBef>
              <a:spcAft>
                <a:spcPts val="0"/>
              </a:spcAft>
              <a:buNone/>
            </a:pPr>
            <a:r>
              <a:rPr lang="en" sz="1800"/>
              <a:t>Fan out of height of colored bars</a:t>
            </a:r>
            <a:endParaRPr sz="1800"/>
          </a:p>
          <a:p>
            <a:pPr indent="0" lvl="0" marL="0" rtl="0" algn="l">
              <a:spcBef>
                <a:spcPts val="0"/>
              </a:spcBef>
              <a:spcAft>
                <a:spcPts val="0"/>
              </a:spcAft>
              <a:buNone/>
            </a:pPr>
            <a:r>
              <a:rPr lang="en" sz="1800"/>
              <a:t>Same example, same price can buy a 3 /5/exec</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 so we make sense n address prob statement</a:t>
            </a:r>
            <a:endParaRPr sz="1800"/>
          </a:p>
          <a:p>
            <a:pPr indent="0" lvl="0" marL="0" rtl="0" algn="l">
              <a:spcBef>
                <a:spcPts val="0"/>
              </a:spcBef>
              <a:spcAft>
                <a:spcPts val="0"/>
              </a:spcAft>
              <a:buNone/>
            </a:pPr>
            <a:r>
              <a:rPr lang="en" sz="1800"/>
              <a:t>Model will shed light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I’ll now look at a 3rd categorical feature that impacts price, and that’s flat type.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As we move across the X-axis from left to right, there are clear </a:t>
            </a:r>
            <a:r>
              <a:rPr lang="en" sz="1800"/>
              <a:t>vertical colored bands which corresponds to the different flat types. And i’m sure that’s very intuitive to all of you that a 4 room abt 900 sqft is smaller than a 5 room at 1100 sqft. We also notice as we moving from left to right, the dots also trend generally upwards, and thus we see that different hdb flats command different prices.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However if we look at the height of each colour bands, you’d notice that some bands are quite tall, meaning there’s a wide range of price for the same flat type. Back to </a:t>
            </a:r>
            <a:r>
              <a:rPr lang="en" sz="1800"/>
              <a:t>the</a:t>
            </a:r>
            <a:r>
              <a:rPr lang="en" sz="1800"/>
              <a:t> 490K 4room flat example again, which will put is at the blue bands, at the dotted line. At the same price point, we can actually also buy a 5 room, or a exce flat, and even some 3 room cost just as much.</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Problem statement: </a:t>
            </a:r>
            <a:r>
              <a:rPr b="1" lang="en" sz="1800">
                <a:solidFill>
                  <a:schemeClr val="accent3"/>
                </a:solidFill>
                <a:latin typeface="Lato Black"/>
                <a:ea typeface="Lato Black"/>
                <a:cs typeface="Lato Black"/>
                <a:sym typeface="Lato Black"/>
              </a:rPr>
              <a:t>How Much Should You Be Paying For That HDB Flat?</a:t>
            </a:r>
            <a:endParaRPr b="1" sz="1800">
              <a:solidFill>
                <a:schemeClr val="accent3"/>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rPr lang="en" sz="1800"/>
              <a:t>Thus far we have highlighted </a:t>
            </a:r>
            <a:r>
              <a:rPr lang="en" sz="1800"/>
              <a:t>numerous</a:t>
            </a:r>
            <a:r>
              <a:rPr lang="en" sz="1800"/>
              <a:t> factors that can impact price, however not a single feature </a:t>
            </a:r>
            <a:r>
              <a:rPr lang="en" sz="1800"/>
              <a:t>definitively</a:t>
            </a:r>
            <a:r>
              <a:rPr lang="en" sz="1800"/>
              <a:t> explains prices. So how can we make sense of all these information any help us find out how much does a flat cost. Well Yu sheng will now shed some light with our model. </a:t>
            </a:r>
            <a:endParaRPr sz="18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0e20570489_0_39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7" name="Google Shape;227;g20e20570489_0_39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Have explore the visual relationship between each factor and resale price</a:t>
            </a:r>
            <a:endParaRPr/>
          </a:p>
          <a:p>
            <a:pPr indent="0" lvl="0" marL="0" rtl="0" algn="l">
              <a:spcBef>
                <a:spcPts val="0"/>
              </a:spcBef>
              <a:spcAft>
                <a:spcPts val="0"/>
              </a:spcAft>
              <a:buNone/>
            </a:pPr>
            <a:r>
              <a:rPr lang="en"/>
              <a:t>Have sense of which have bigger impact</a:t>
            </a:r>
            <a:endParaRPr/>
          </a:p>
          <a:p>
            <a:pPr indent="0" lvl="0" marL="0" rtl="0" algn="l">
              <a:spcBef>
                <a:spcPts val="0"/>
              </a:spcBef>
              <a:spcAft>
                <a:spcPts val="0"/>
              </a:spcAft>
              <a:buNone/>
            </a:pPr>
            <a:r>
              <a:rPr lang="en"/>
              <a:t>But 2 qns remains</a:t>
            </a:r>
            <a:endParaRPr/>
          </a:p>
          <a:p>
            <a:pPr indent="0" lvl="0" marL="0" rtl="0" algn="l">
              <a:spcBef>
                <a:spcPts val="0"/>
              </a:spcBef>
              <a:spcAft>
                <a:spcPts val="0"/>
              </a:spcAft>
              <a:buNone/>
            </a:pPr>
            <a:r>
              <a:rPr lang="en"/>
              <a:t>How big is that impact exactly</a:t>
            </a:r>
            <a:endParaRPr/>
          </a:p>
          <a:p>
            <a:pPr indent="0" lvl="0" marL="0" rtl="0" algn="l">
              <a:spcBef>
                <a:spcPts val="0"/>
              </a:spcBef>
              <a:spcAft>
                <a:spcPts val="0"/>
              </a:spcAft>
              <a:buNone/>
            </a:pPr>
            <a:r>
              <a:rPr lang="en"/>
              <a:t>How do all the factors come together to affect the resale price?</a:t>
            </a:r>
            <a:endParaRPr/>
          </a:p>
        </p:txBody>
      </p:sp>
      <p:sp>
        <p:nvSpPr>
          <p:cNvPr id="228" name="Google Shape;228;g20e20570489_0_39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0e20570489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20e20570489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To do this, we build up a predictive model</a:t>
            </a:r>
            <a:endParaRPr/>
          </a:p>
          <a:p>
            <a:pPr indent="0" lvl="0" marL="0" rtl="0" algn="l">
              <a:spcBef>
                <a:spcPts val="0"/>
              </a:spcBef>
              <a:spcAft>
                <a:spcPts val="0"/>
              </a:spcAft>
              <a:buNone/>
            </a:pPr>
            <a:r>
              <a:rPr lang="en"/>
              <a:t>‘Up’ cos we build it iteratively adding variables and checking if each add</a:t>
            </a:r>
            <a:r>
              <a:rPr lang="en"/>
              <a:t>itional one improves the accuracy</a:t>
            </a:r>
            <a:endParaRPr/>
          </a:p>
          <a:p>
            <a:pPr indent="0" lvl="0" marL="0" rtl="0" algn="l">
              <a:spcBef>
                <a:spcPts val="0"/>
              </a:spcBef>
              <a:spcAft>
                <a:spcPts val="0"/>
              </a:spcAft>
              <a:buNone/>
            </a:pPr>
            <a:r>
              <a:rPr lang="en"/>
              <a:t>And to determine if it is actually more accurate, we start off baseline</a:t>
            </a:r>
            <a:endParaRPr/>
          </a:p>
          <a:p>
            <a:pPr indent="0" lvl="0" marL="0" rtl="0" algn="l">
              <a:spcBef>
                <a:spcPts val="0"/>
              </a:spcBef>
              <a:spcAft>
                <a:spcPts val="0"/>
              </a:spcAft>
              <a:buNone/>
            </a:pPr>
            <a:r>
              <a:rPr lang="en"/>
              <a:t>From naive perspective, average price</a:t>
            </a:r>
            <a:endParaRPr/>
          </a:p>
          <a:p>
            <a:pPr indent="0" lvl="0" marL="0" rtl="0" algn="l">
              <a:spcBef>
                <a:spcPts val="0"/>
              </a:spcBef>
              <a:spcAft>
                <a:spcPts val="0"/>
              </a:spcAft>
              <a:buNone/>
            </a:pPr>
            <a:r>
              <a:rPr lang="en"/>
              <a:t>Error size is 146k. Explain error size and % error size</a:t>
            </a:r>
            <a:endParaRPr/>
          </a:p>
          <a:p>
            <a:pPr indent="0" lvl="0" marL="0" rtl="0" algn="l">
              <a:spcBef>
                <a:spcPts val="0"/>
              </a:spcBef>
              <a:spcAft>
                <a:spcPts val="0"/>
              </a:spcAft>
              <a:buNone/>
            </a:pPr>
            <a:r>
              <a:rPr lang="en"/>
              <a:t>Our first model, model A, we add hdb flat</a:t>
            </a:r>
            <a:r>
              <a:rPr lang="en"/>
              <a:t>’s inherent attributes</a:t>
            </a:r>
            <a:endParaRPr/>
          </a:p>
          <a:p>
            <a:pPr indent="0" lvl="0" marL="0" rtl="0" algn="l">
              <a:spcBef>
                <a:spcPts val="0"/>
              </a:spcBef>
              <a:spcAft>
                <a:spcPts val="0"/>
              </a:spcAft>
              <a:buNone/>
            </a:pPr>
            <a:r>
              <a:rPr lang="en"/>
              <a:t>Instant improvement</a:t>
            </a:r>
            <a:endParaRPr/>
          </a:p>
          <a:p>
            <a:pPr indent="0" lvl="0" marL="0" rtl="0" algn="l">
              <a:spcBef>
                <a:spcPts val="0"/>
              </a:spcBef>
              <a:spcAft>
                <a:spcPts val="0"/>
              </a:spcAft>
              <a:buNone/>
            </a:pPr>
            <a:r>
              <a:rPr lang="en"/>
              <a:t>Can we improve it further?</a:t>
            </a:r>
            <a:endParaRPr/>
          </a:p>
          <a:p>
            <a:pPr indent="0" lvl="0" marL="0" rtl="0" algn="l">
              <a:spcBef>
                <a:spcPts val="0"/>
              </a:spcBef>
              <a:spcAft>
                <a:spcPts val="0"/>
              </a:spcAft>
              <a:buNone/>
            </a:pPr>
            <a:r>
              <a:rPr lang="en"/>
              <a:t>Yes, by adding HDB block level factors</a:t>
            </a:r>
            <a:endParaRPr/>
          </a:p>
          <a:p>
            <a:pPr indent="0" lvl="0" marL="0" rtl="0" algn="l">
              <a:spcBef>
                <a:spcPts val="0"/>
              </a:spcBef>
              <a:spcAft>
                <a:spcPts val="0"/>
              </a:spcAft>
              <a:buNone/>
            </a:pPr>
            <a:r>
              <a:rPr lang="en"/>
              <a:t>Lastly, we talked about amenities, less slight improvement</a:t>
            </a:r>
            <a:endParaRPr/>
          </a:p>
        </p:txBody>
      </p:sp>
      <p:sp>
        <p:nvSpPr>
          <p:cNvPr id="240" name="Google Shape;240;g20e20570489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0e20570489_0_4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g20e20570489_0_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Now that we have our model C, we can look at the impact of individual factors</a:t>
            </a:r>
            <a:endParaRPr/>
          </a:p>
          <a:p>
            <a:pPr indent="0" lvl="0" marL="0" rtl="0" algn="l">
              <a:spcBef>
                <a:spcPts val="0"/>
              </a:spcBef>
              <a:spcAft>
                <a:spcPts val="0"/>
              </a:spcAft>
              <a:buNone/>
            </a:pPr>
            <a:r>
              <a:rPr lang="en"/>
              <a:t>We look at inherent atrributes of the flat</a:t>
            </a:r>
            <a:endParaRPr/>
          </a:p>
          <a:p>
            <a:pPr indent="0" lvl="0" marL="0" rtl="0" algn="l">
              <a:spcBef>
                <a:spcPts val="0"/>
              </a:spcBef>
              <a:spcAft>
                <a:spcPts val="0"/>
              </a:spcAft>
              <a:buNone/>
            </a:pPr>
            <a:r>
              <a:rPr lang="en"/>
              <a:t>Before talking about the elephants on this slide, talk about flat size</a:t>
            </a:r>
            <a:endParaRPr/>
          </a:p>
          <a:p>
            <a:pPr indent="0" lvl="0" marL="0" rtl="0" algn="l">
              <a:spcBef>
                <a:spcPts val="0"/>
              </a:spcBef>
              <a:spcAft>
                <a:spcPts val="0"/>
              </a:spcAft>
              <a:buNone/>
            </a:pPr>
            <a:r>
              <a:rPr lang="en"/>
              <a:t>This is the baseline you pay based on the size of the flat you wanna buy</a:t>
            </a:r>
            <a:endParaRPr/>
          </a:p>
          <a:p>
            <a:pPr indent="0" lvl="0" marL="0" rtl="0" algn="l">
              <a:spcBef>
                <a:spcPts val="0"/>
              </a:spcBef>
              <a:spcAft>
                <a:spcPts val="0"/>
              </a:spcAft>
              <a:buNone/>
            </a:pPr>
            <a:r>
              <a:rPr lang="en"/>
              <a:t>Largest is flat model premium, pay up yo extra 411k for terrace</a:t>
            </a:r>
            <a:endParaRPr/>
          </a:p>
          <a:p>
            <a:pPr indent="0" lvl="0" marL="0" rtl="0" algn="l">
              <a:spcBef>
                <a:spcPts val="0"/>
              </a:spcBef>
              <a:spcAft>
                <a:spcPts val="0"/>
              </a:spcAft>
              <a:buNone/>
            </a:pPr>
            <a:r>
              <a:rPr lang="en"/>
              <a:t>Then is flat type, pay extra 30k for a 5 room</a:t>
            </a:r>
            <a:endParaRPr/>
          </a:p>
          <a:p>
            <a:pPr indent="0" lvl="0" marL="0" rtl="0" algn="l">
              <a:spcBef>
                <a:spcPts val="0"/>
              </a:spcBef>
              <a:spcAft>
                <a:spcPts val="0"/>
              </a:spcAft>
              <a:buNone/>
            </a:pPr>
            <a:r>
              <a:rPr lang="en"/>
              <a:t>Location is indeed impt, probably more impt than flat type if you are looking at central region, cos be prepared to fork out extra 85k compared to outside central region</a:t>
            </a:r>
            <a:endParaRPr/>
          </a:p>
          <a:p>
            <a:pPr indent="0" lvl="0" marL="0" rtl="0" algn="l">
              <a:spcBef>
                <a:spcPts val="0"/>
              </a:spcBef>
              <a:spcAft>
                <a:spcPts val="0"/>
              </a:spcAft>
              <a:buNone/>
            </a:pPr>
            <a:r>
              <a:t/>
            </a:r>
            <a:endParaRPr/>
          </a:p>
        </p:txBody>
      </p:sp>
      <p:sp>
        <p:nvSpPr>
          <p:cNvPr id="281" name="Google Shape;281;g20e20570489_0_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0e20570489_0_11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20e20570489_0_1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And as conventional wisdom indicates, floor level also impt and impact can be quite big if you want higher floors. 76k premium compared to lower floors</a:t>
            </a:r>
            <a:endParaRPr/>
          </a:p>
          <a:p>
            <a:pPr indent="0" lvl="0" marL="0" rtl="0" algn="l">
              <a:spcBef>
                <a:spcPts val="0"/>
              </a:spcBef>
              <a:spcAft>
                <a:spcPts val="0"/>
              </a:spcAft>
              <a:buNone/>
            </a:pPr>
            <a:r>
              <a:rPr lang="en"/>
              <a:t>HDB block attributes also matter, like how tall and old, albeit smaller extent</a:t>
            </a:r>
            <a:endParaRPr/>
          </a:p>
          <a:p>
            <a:pPr indent="0" lvl="0" marL="0" rtl="0" algn="l">
              <a:spcBef>
                <a:spcPts val="0"/>
              </a:spcBef>
              <a:spcAft>
                <a:spcPts val="0"/>
              </a:spcAft>
              <a:buNone/>
            </a:pPr>
            <a:r>
              <a:rPr lang="en"/>
              <a:t>Against conventional wisdom, actually impact of amenities very small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05" name="Google Shape;305;g20e20570489_0_1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e20570489_0_16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g20e20570489_0_1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These are the 6 you really should watch out for, and use to get a ballpark estimate of the expected price you need to pay</a:t>
            </a:r>
            <a:endParaRPr/>
          </a:p>
        </p:txBody>
      </p:sp>
      <p:sp>
        <p:nvSpPr>
          <p:cNvPr id="331" name="Google Shape;331;g20e20570489_0_1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0e20570489_0_31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20e20570489_0_3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We are scratching surface</a:t>
            </a:r>
            <a:endParaRPr/>
          </a:p>
          <a:p>
            <a:pPr indent="0" lvl="0" marL="0" rtl="0" algn="l">
              <a:spcBef>
                <a:spcPts val="0"/>
              </a:spcBef>
              <a:spcAft>
                <a:spcPts val="0"/>
              </a:spcAft>
              <a:buNone/>
            </a:pPr>
            <a:r>
              <a:rPr lang="en"/>
              <a:t>Simplified the attributes to make it easier to digest for an intro ppt like this</a:t>
            </a:r>
            <a:endParaRPr/>
          </a:p>
          <a:p>
            <a:pPr indent="0" lvl="0" marL="0" rtl="0" algn="l">
              <a:spcBef>
                <a:spcPts val="0"/>
              </a:spcBef>
              <a:spcAft>
                <a:spcPts val="0"/>
              </a:spcAft>
              <a:buNone/>
            </a:pPr>
            <a:r>
              <a:rPr lang="en"/>
              <a:t>More granular can be done, like to town level or the exact floor you thinking of. Can cut error size by ⅓</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 name="Google Shape;363;g20e20570489_0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0e20570489_0_24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6" name="Google Shape;376;g20e20570489_0_2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But the more impt qn is</a:t>
            </a:r>
            <a:endParaRPr/>
          </a:p>
          <a:p>
            <a:pPr indent="0" lvl="0" marL="0" rtl="0" algn="l">
              <a:spcBef>
                <a:spcPts val="0"/>
              </a:spcBef>
              <a:spcAft>
                <a:spcPts val="0"/>
              </a:spcAft>
              <a:buNone/>
            </a:pPr>
            <a:r>
              <a:rPr lang="en"/>
              <a:t>Are you just an average buyer</a:t>
            </a:r>
            <a:endParaRPr/>
          </a:p>
          <a:p>
            <a:pPr indent="0" lvl="0" marL="0" rtl="0" algn="l">
              <a:spcBef>
                <a:spcPts val="0"/>
              </a:spcBef>
              <a:spcAft>
                <a:spcPts val="0"/>
              </a:spcAft>
              <a:buNone/>
            </a:pPr>
            <a:r>
              <a:rPr lang="en"/>
              <a:t>Cos attributes are valued different based on buyer needs</a:t>
            </a:r>
            <a:endParaRPr/>
          </a:p>
          <a:p>
            <a:pPr indent="0" lvl="0" marL="0" rtl="0" algn="l">
              <a:spcBef>
                <a:spcPts val="0"/>
              </a:spcBef>
              <a:spcAft>
                <a:spcPts val="0"/>
              </a:spcAft>
              <a:buNone/>
            </a:pPr>
            <a:r>
              <a:rPr lang="en"/>
              <a:t>And we can tailor our model to your needs</a:t>
            </a:r>
            <a:endParaRPr/>
          </a:p>
          <a:p>
            <a:pPr indent="0" lvl="0" marL="0" rtl="0" algn="l">
              <a:spcBef>
                <a:spcPts val="0"/>
              </a:spcBef>
              <a:spcAft>
                <a:spcPts val="0"/>
              </a:spcAft>
              <a:buNone/>
            </a:pPr>
            <a:r>
              <a:rPr lang="en"/>
              <a:t>You have a family of 4, looking to have a place near central? We can segment the data and run a specific model for you, and that can further improve accuracy</a:t>
            </a:r>
            <a:endParaRPr/>
          </a:p>
          <a:p>
            <a:pPr indent="0" lvl="0" marL="0" rtl="0" algn="l">
              <a:spcBef>
                <a:spcPts val="0"/>
              </a:spcBef>
              <a:spcAft>
                <a:spcPts val="0"/>
              </a:spcAft>
              <a:buNone/>
            </a:pPr>
            <a:r>
              <a:rPr lang="en"/>
              <a:t>The insights from data is rich</a:t>
            </a:r>
            <a:endParaRPr/>
          </a:p>
          <a:p>
            <a:pPr indent="0" lvl="0" marL="0" rtl="0" algn="l">
              <a:spcBef>
                <a:spcPts val="0"/>
              </a:spcBef>
              <a:spcAft>
                <a:spcPts val="0"/>
              </a:spcAft>
              <a:buNone/>
            </a:pPr>
            <a:r>
              <a:rPr lang="en"/>
              <a:t>So next time, the property agents tell you grand theories, maybe the question of</a:t>
            </a:r>
            <a:endParaRPr/>
          </a:p>
        </p:txBody>
      </p:sp>
      <p:sp>
        <p:nvSpPr>
          <p:cNvPr id="377" name="Google Shape;377;g20e20570489_0_2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0e20570489_0_331: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1" name="Google Shape;391;g20e20570489_0_33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g20e20570489_0_3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0e20570489_0_352: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g20e20570489_0_35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 name="Google Shape;77;g20e20570489_0_35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0e20570489_0_367: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 name="Google Shape;88;g20e20570489_0_36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 name="Google Shape;89;g20e20570489_0_36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e20570489_0_253: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g20e20570489_0_2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g20e20570489_0_2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f26e97444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f26e97444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text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f349dd2912_0_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 name="Google Shape;147;g1f349dd2912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Houses with larger areas tend to fetch higher prices</a:t>
            </a:r>
            <a:endParaRPr/>
          </a:p>
          <a:p>
            <a:pPr indent="0" lvl="0" marL="0" rtl="0" algn="l">
              <a:spcBef>
                <a:spcPts val="0"/>
              </a:spcBef>
              <a:spcAft>
                <a:spcPts val="0"/>
              </a:spcAft>
              <a:buNone/>
            </a:pPr>
            <a:r>
              <a:rPr lang="en"/>
              <a:t>Everyone would love to have a larger house. Why not?</a:t>
            </a:r>
            <a:endParaRPr/>
          </a:p>
          <a:p>
            <a:pPr indent="0" lvl="0" marL="0" rtl="0" algn="l">
              <a:spcBef>
                <a:spcPts val="0"/>
              </a:spcBef>
              <a:spcAft>
                <a:spcPts val="0"/>
              </a:spcAft>
              <a:buNone/>
            </a:pPr>
            <a:r>
              <a:rPr lang="en"/>
              <a:t>Singapore faces land scarcity → </a:t>
            </a:r>
            <a:r>
              <a:rPr lang="en">
                <a:solidFill>
                  <a:schemeClr val="dk1"/>
                </a:solidFill>
              </a:rPr>
              <a:t>HDB flats are smaller now due to </a:t>
            </a:r>
            <a:r>
              <a:rPr b="1" lang="en">
                <a:solidFill>
                  <a:schemeClr val="dk1"/>
                </a:solidFill>
              </a:rPr>
              <a:t>increasing land constraints</a:t>
            </a:r>
            <a:r>
              <a:rPr lang="en">
                <a:solidFill>
                  <a:schemeClr val="dk1"/>
                </a:solidFill>
              </a:rPr>
              <a:t>. </a:t>
            </a:r>
            <a:endParaRPr>
              <a:solidFill>
                <a:schemeClr val="dk1"/>
              </a:solidFill>
            </a:endParaRPr>
          </a:p>
          <a:p>
            <a:pPr indent="0" lvl="0" marL="0" rtl="0" algn="l">
              <a:spcBef>
                <a:spcPts val="0"/>
              </a:spcBef>
              <a:spcAft>
                <a:spcPts val="0"/>
              </a:spcAft>
              <a:buNone/>
            </a:pPr>
            <a:r>
              <a:rPr lang="en">
                <a:solidFill>
                  <a:schemeClr val="dk1"/>
                </a:solidFill>
              </a:rPr>
              <a:t>6 million population as of 2023 → can u imagine how our housing landscape will look like in the next 5-10 years?</a:t>
            </a:r>
            <a:endParaRPr>
              <a:solidFill>
                <a:schemeClr val="dk1"/>
              </a:solidFill>
            </a:endParaRPr>
          </a:p>
          <a:p>
            <a:pPr indent="0" lvl="0" marL="0" rtl="0" algn="l">
              <a:spcBef>
                <a:spcPts val="0"/>
              </a:spcBef>
              <a:spcAft>
                <a:spcPts val="0"/>
              </a:spcAft>
              <a:buNone/>
            </a:pPr>
            <a:r>
              <a:rPr lang="en">
                <a:solidFill>
                  <a:schemeClr val="dk1"/>
                </a:solidFill>
              </a:rPr>
              <a:t>Proportion of houses with larger floor area will generally decrease over time → drive up the resale prices</a:t>
            </a:r>
            <a:endParaRPr/>
          </a:p>
        </p:txBody>
      </p:sp>
      <p:sp>
        <p:nvSpPr>
          <p:cNvPr id="148" name="Google Shape;148;g1f349dd2912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0c34856575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0c34856575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less than 5 years: MOP waiver → divorce, demise, bankruptcy (financial hardship)</a:t>
            </a:r>
            <a:endParaRPr/>
          </a:p>
          <a:p>
            <a:pPr indent="0" lvl="0" marL="0" rtl="0" algn="l">
              <a:spcBef>
                <a:spcPts val="0"/>
              </a:spcBef>
              <a:spcAft>
                <a:spcPts val="0"/>
              </a:spcAft>
              <a:buNone/>
            </a:pPr>
            <a:r>
              <a:rPr lang="en"/>
              <a:t>Older units → not just abt housing interior, exterior might be worse due to wear and tear over time</a:t>
            </a:r>
            <a:endParaRPr/>
          </a:p>
          <a:p>
            <a:pPr indent="0" lvl="0" marL="0" rtl="0" algn="l">
              <a:spcBef>
                <a:spcPts val="0"/>
              </a:spcBef>
              <a:spcAft>
                <a:spcPts val="0"/>
              </a:spcAft>
              <a:buNone/>
            </a:pPr>
            <a:r>
              <a:rPr lang="en"/>
              <a:t>99 year lease period → </a:t>
            </a:r>
            <a:r>
              <a:rPr lang="en">
                <a:solidFill>
                  <a:schemeClr val="dk1"/>
                </a:solidFill>
              </a:rPr>
              <a:t>HDB will surrender the land to the State</a:t>
            </a:r>
            <a:endParaRPr/>
          </a:p>
          <a:p>
            <a:pPr indent="0" lvl="0" marL="0" rtl="0" algn="l">
              <a:spcBef>
                <a:spcPts val="0"/>
              </a:spcBef>
              <a:spcAft>
                <a:spcPts val="0"/>
              </a:spcAft>
              <a:buNone/>
            </a:pPr>
            <a:r>
              <a:rPr lang="en"/>
              <a:t>Newer units → 5-year MOP, CPF pay in full until 95 y/o → higher demand generally, with limited supply of flats → higher resale price</a:t>
            </a:r>
            <a:endParaRPr/>
          </a:p>
          <a:p>
            <a:pPr indent="0" lvl="0" marL="0" rtl="0" algn="l">
              <a:spcBef>
                <a:spcPts val="0"/>
              </a:spcBef>
              <a:spcAft>
                <a:spcPts val="0"/>
              </a:spcAft>
              <a:buNone/>
            </a:pPr>
            <a:r>
              <a:rPr lang="en"/>
              <a:t>Personal example: lets say if i’m 30, would i prefer a flat with 20 years left, or 60 years left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0c34856575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0c34856575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Scenario: would you want to spend 30 mins a day getting to the nearest MRT? Or a 5/10 min walk? Malls/hawker centres?</a:t>
            </a:r>
            <a:endParaRPr/>
          </a:p>
          <a:p>
            <a:pPr indent="0" lvl="0" marL="0" rtl="0" algn="l">
              <a:spcBef>
                <a:spcPts val="0"/>
              </a:spcBef>
              <a:spcAft>
                <a:spcPts val="0"/>
              </a:spcAft>
              <a:buNone/>
            </a:pPr>
            <a:r>
              <a:rPr lang="en"/>
              <a:t>The small things add up, even though we experience inconvenience on a daily basis → this build up is seen in the vast difference in resale prices</a:t>
            </a:r>
            <a:endParaRPr/>
          </a:p>
          <a:p>
            <a:pPr indent="0" lvl="0" marL="0" rtl="0" algn="l">
              <a:spcBef>
                <a:spcPts val="0"/>
              </a:spcBef>
              <a:spcAft>
                <a:spcPts val="0"/>
              </a:spcAft>
              <a:buNone/>
            </a:pPr>
            <a:r>
              <a:rPr lang="en"/>
              <a:t>Impression counts → “better houses” since nearer to diff facilities/amenities → connectivity</a:t>
            </a:r>
            <a:endParaRPr/>
          </a:p>
          <a:p>
            <a:pPr indent="0" lvl="0" marL="0" rtl="0" algn="l">
              <a:spcBef>
                <a:spcPts val="0"/>
              </a:spcBef>
              <a:spcAft>
                <a:spcPts val="0"/>
              </a:spcAft>
              <a:buNone/>
            </a:pPr>
            <a:r>
              <a:rPr lang="en"/>
              <a:t>Hawker centres, we dont see such a clear difference in price → maybe because this is not a main consideration among Singaporeans as food preference is subjective, and people are willing to travel for their favourite food. However a decreasing trend is still expected as people still need to get their meals on a daily basis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578eeda010ecdccd_20:notes"/>
          <p:cNvSpPr/>
          <p:nvPr>
            <p:ph idx="2" type="sldImg"/>
          </p:nvPr>
        </p:nvSpPr>
        <p:spPr>
          <a:xfrm>
            <a:off x="381794" y="685800"/>
            <a:ext cx="60942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578eeda010ecdccd_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sz="1800"/>
              <a:t>3 categories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Heatmap, darker pricer, 5 distinct regions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Zoom into 4 room flat types. Central most ex at 590K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Dream of central region prepared to pay premium</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Next we’ll see how location of hdb has an impact of its resale price. The heatmap on the left shows the median resale prices of all flats by location. The darker colours are where the more expensive flats can be found. Now let us look at the numbers, of which we’ll focus on a 4 room hdb flat as it was the largest groupset. On the extreme right we see that indeed, central region command a higher price at 590K, the east and north east the same at 450K, followed by the west, and the cheapest can be found in the north at 360K.</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en" sz="1800"/>
              <a:t>So if you have always dreamt of staying in a central location like </a:t>
            </a:r>
            <a:r>
              <a:rPr lang="en" sz="1800"/>
              <a:t>pinnacle, do be prepared to pay a premium for it. </a:t>
            </a:r>
            <a:endParaRPr sz="1800"/>
          </a:p>
        </p:txBody>
      </p:sp>
      <p:sp>
        <p:nvSpPr>
          <p:cNvPr id="183" name="Google Shape;183;g578eeda010ecdccd_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1">
  <p:cSld name="Layout 01">
    <p:spTree>
      <p:nvGrpSpPr>
        <p:cNvPr id="50" name="Shape 50"/>
        <p:cNvGrpSpPr/>
        <p:nvPr/>
      </p:nvGrpSpPr>
      <p:grpSpPr>
        <a:xfrm>
          <a:off x="0" y="0"/>
          <a:ext cx="0" cy="0"/>
          <a:chOff x="0" y="0"/>
          <a:chExt cx="0" cy="0"/>
        </a:xfrm>
      </p:grpSpPr>
      <p:sp>
        <p:nvSpPr>
          <p:cNvPr id="51" name="Google Shape;51;p13"/>
          <p:cNvSpPr/>
          <p:nvPr>
            <p:ph idx="2" type="pic"/>
          </p:nvPr>
        </p:nvSpPr>
        <p:spPr>
          <a:xfrm>
            <a:off x="555217" y="1077685"/>
            <a:ext cx="2988000" cy="2988000"/>
          </a:xfrm>
          <a:prstGeom prst="rect">
            <a:avLst/>
          </a:prstGeom>
          <a:solidFill>
            <a:srgbClr val="F2F2F2"/>
          </a:solid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2">
  <p:cSld name="Layout 02">
    <p:spTree>
      <p:nvGrpSpPr>
        <p:cNvPr id="52" name="Shape 52"/>
        <p:cNvGrpSpPr/>
        <p:nvPr/>
      </p:nvGrpSpPr>
      <p:grpSpPr>
        <a:xfrm>
          <a:off x="0" y="0"/>
          <a:ext cx="0" cy="0"/>
          <a:chOff x="0" y="0"/>
          <a:chExt cx="0" cy="0"/>
        </a:xfrm>
      </p:grpSpPr>
      <p:sp>
        <p:nvSpPr>
          <p:cNvPr id="53" name="Google Shape;53;p14"/>
          <p:cNvSpPr/>
          <p:nvPr>
            <p:ph idx="2" type="pic"/>
          </p:nvPr>
        </p:nvSpPr>
        <p:spPr>
          <a:xfrm>
            <a:off x="4491633" y="0"/>
            <a:ext cx="4652400" cy="5143500"/>
          </a:xfrm>
          <a:prstGeom prst="rect">
            <a:avLst/>
          </a:prstGeom>
          <a:solidFill>
            <a:srgbClr val="F2F2F2"/>
          </a:solid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3">
  <p:cSld name="Layout 03">
    <p:spTree>
      <p:nvGrpSpPr>
        <p:cNvPr id="54" name="Shape 54"/>
        <p:cNvGrpSpPr/>
        <p:nvPr/>
      </p:nvGrpSpPr>
      <p:grpSpPr>
        <a:xfrm>
          <a:off x="0" y="0"/>
          <a:ext cx="0" cy="0"/>
          <a:chOff x="0" y="0"/>
          <a:chExt cx="0" cy="0"/>
        </a:xfrm>
      </p:grpSpPr>
      <p:sp>
        <p:nvSpPr>
          <p:cNvPr id="55" name="Google Shape;55;p15"/>
          <p:cNvSpPr/>
          <p:nvPr>
            <p:ph idx="2" type="pic"/>
          </p:nvPr>
        </p:nvSpPr>
        <p:spPr>
          <a:xfrm>
            <a:off x="0" y="0"/>
            <a:ext cx="9143700" cy="5143500"/>
          </a:xfrm>
          <a:prstGeom prst="rect">
            <a:avLst/>
          </a:prstGeom>
          <a:solidFill>
            <a:srgbClr val="F2F2F2"/>
          </a:solid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5">
  <p:cSld name="Layout 05">
    <p:spTree>
      <p:nvGrpSpPr>
        <p:cNvPr id="56" name="Shape 56"/>
        <p:cNvGrpSpPr/>
        <p:nvPr/>
      </p:nvGrpSpPr>
      <p:grpSpPr>
        <a:xfrm>
          <a:off x="0" y="0"/>
          <a:ext cx="0" cy="0"/>
          <a:chOff x="0" y="0"/>
          <a:chExt cx="0" cy="0"/>
        </a:xfrm>
      </p:grpSpPr>
      <p:sp>
        <p:nvSpPr>
          <p:cNvPr id="57" name="Google Shape;57;p16"/>
          <p:cNvSpPr/>
          <p:nvPr>
            <p:ph idx="2" type="pic"/>
          </p:nvPr>
        </p:nvSpPr>
        <p:spPr>
          <a:xfrm>
            <a:off x="1398747" y="1180462"/>
            <a:ext cx="1560900" cy="2765700"/>
          </a:xfrm>
          <a:prstGeom prst="rect">
            <a:avLst/>
          </a:prstGeom>
          <a:solidFill>
            <a:srgbClr val="F2F2F2"/>
          </a:solid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6">
  <p:cSld name="Layout 06">
    <p:spTree>
      <p:nvGrpSpPr>
        <p:cNvPr id="58" name="Shape 58"/>
        <p:cNvGrpSpPr/>
        <p:nvPr/>
      </p:nvGrpSpPr>
      <p:grpSpPr>
        <a:xfrm>
          <a:off x="0" y="0"/>
          <a:ext cx="0" cy="0"/>
          <a:chOff x="0" y="0"/>
          <a:chExt cx="0" cy="0"/>
        </a:xfrm>
      </p:grpSpPr>
      <p:sp>
        <p:nvSpPr>
          <p:cNvPr id="59" name="Google Shape;59;p17"/>
          <p:cNvSpPr/>
          <p:nvPr>
            <p:ph idx="2" type="pic"/>
          </p:nvPr>
        </p:nvSpPr>
        <p:spPr>
          <a:xfrm>
            <a:off x="987908" y="966863"/>
            <a:ext cx="2415900" cy="3206400"/>
          </a:xfrm>
          <a:prstGeom prst="rect">
            <a:avLst/>
          </a:prstGeom>
          <a:solidFill>
            <a:srgbClr val="F2F2F2"/>
          </a:solid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07">
  <p:cSld name="Layout 07">
    <p:spTree>
      <p:nvGrpSpPr>
        <p:cNvPr id="60" name="Shape 60"/>
        <p:cNvGrpSpPr/>
        <p:nvPr/>
      </p:nvGrpSpPr>
      <p:grpSpPr>
        <a:xfrm>
          <a:off x="0" y="0"/>
          <a:ext cx="0" cy="0"/>
          <a:chOff x="0" y="0"/>
          <a:chExt cx="0" cy="0"/>
        </a:xfrm>
      </p:grpSpPr>
      <p:sp>
        <p:nvSpPr>
          <p:cNvPr id="61" name="Google Shape;61;p18"/>
          <p:cNvSpPr/>
          <p:nvPr>
            <p:ph idx="2" type="pic"/>
          </p:nvPr>
        </p:nvSpPr>
        <p:spPr>
          <a:xfrm>
            <a:off x="-1598508" y="996673"/>
            <a:ext cx="4874700" cy="3065400"/>
          </a:xfrm>
          <a:prstGeom prst="rect">
            <a:avLst/>
          </a:prstGeom>
          <a:solidFill>
            <a:srgbClr val="F2F2F2"/>
          </a:solidFill>
          <a:ln>
            <a:noFill/>
          </a:ln>
        </p:spPr>
      </p:sp>
      <p:sp>
        <p:nvSpPr>
          <p:cNvPr id="62" name="Google Shape;62;p18"/>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2.xml"/><Relationship Id="rId4" Type="http://schemas.openxmlformats.org/officeDocument/2006/relationships/image" Target="../media/image7.png"/><Relationship Id="rId5" Type="http://schemas.openxmlformats.org/officeDocument/2006/relationships/image" Target="../media/image19.png"/><Relationship Id="rId6" Type="http://schemas.openxmlformats.org/officeDocument/2006/relationships/image" Target="../media/image2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3.xml"/><Relationship Id="rId4" Type="http://schemas.openxmlformats.org/officeDocument/2006/relationships/image" Target="../media/image27.png"/><Relationship Id="rId5"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12.png"/><Relationship Id="rId6" Type="http://schemas.openxmlformats.org/officeDocument/2006/relationships/image" Target="../media/image28.png"/><Relationship Id="rId7"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2.png"/><Relationship Id="rId8"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28.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5.png"/><Relationship Id="rId6"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28.png"/><Relationship Id="rId9" Type="http://schemas.openxmlformats.org/officeDocument/2006/relationships/image" Target="../media/image12.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8.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comments" Target="../comments/comment1.xml"/><Relationship Id="rId4" Type="http://schemas.openxmlformats.org/officeDocument/2006/relationships/image" Target="../media/image29.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8.png"/><Relationship Id="rId7" Type="http://schemas.openxmlformats.org/officeDocument/2006/relationships/image" Target="../media/image31.png"/><Relationship Id="rId8"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9"/>
          <p:cNvPicPr preferRelativeResize="0"/>
          <p:nvPr/>
        </p:nvPicPr>
        <p:blipFill rotWithShape="1">
          <a:blip r:embed="rId3">
            <a:alphaModFix/>
          </a:blip>
          <a:srcRect b="0" l="0" r="0" t="0"/>
          <a:stretch/>
        </p:blipFill>
        <p:spPr>
          <a:xfrm>
            <a:off x="0" y="27"/>
            <a:ext cx="9141618" cy="5143446"/>
          </a:xfrm>
          <a:prstGeom prst="rect">
            <a:avLst/>
          </a:prstGeom>
          <a:noFill/>
          <a:ln>
            <a:noFill/>
          </a:ln>
        </p:spPr>
      </p:pic>
      <p:grpSp>
        <p:nvGrpSpPr>
          <p:cNvPr id="69" name="Google Shape;69;p19"/>
          <p:cNvGrpSpPr/>
          <p:nvPr/>
        </p:nvGrpSpPr>
        <p:grpSpPr>
          <a:xfrm>
            <a:off x="1762301" y="1883375"/>
            <a:ext cx="4621270" cy="1600013"/>
            <a:chOff x="6367979" y="4303435"/>
            <a:chExt cx="12320100" cy="4266700"/>
          </a:xfrm>
        </p:grpSpPr>
        <p:sp>
          <p:nvSpPr>
            <p:cNvPr id="70" name="Google Shape;70;p19"/>
            <p:cNvSpPr txBox="1"/>
            <p:nvPr/>
          </p:nvSpPr>
          <p:spPr>
            <a:xfrm>
              <a:off x="6367979" y="4303435"/>
              <a:ext cx="12320100" cy="2555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Clr>
                  <a:srgbClr val="000000"/>
                </a:buClr>
                <a:buFont typeface="Arial"/>
                <a:buNone/>
              </a:pPr>
              <a:r>
                <a:rPr b="1" lang="en" sz="3000">
                  <a:solidFill>
                    <a:schemeClr val="dk2"/>
                  </a:solidFill>
                  <a:latin typeface="Lato Black"/>
                  <a:ea typeface="Lato Black"/>
                  <a:cs typeface="Lato Black"/>
                  <a:sym typeface="Lato Black"/>
                </a:rPr>
                <a:t>How Much Should You Be Paying For That HDB Flat?</a:t>
              </a:r>
              <a:endParaRPr b="1" sz="3000">
                <a:solidFill>
                  <a:schemeClr val="dk2"/>
                </a:solidFill>
                <a:latin typeface="Lato Black"/>
                <a:ea typeface="Lato Black"/>
                <a:cs typeface="Lato Black"/>
                <a:sym typeface="Lato Black"/>
              </a:endParaRPr>
            </a:p>
          </p:txBody>
        </p:sp>
        <p:sp>
          <p:nvSpPr>
            <p:cNvPr id="71" name="Google Shape;71;p19"/>
            <p:cNvSpPr txBox="1"/>
            <p:nvPr/>
          </p:nvSpPr>
          <p:spPr>
            <a:xfrm>
              <a:off x="6506206" y="7328435"/>
              <a:ext cx="10629600" cy="12417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SzPts val="1100"/>
                <a:buNone/>
              </a:pPr>
              <a:r>
                <a:rPr b="1" lang="en">
                  <a:solidFill>
                    <a:schemeClr val="dk2"/>
                  </a:solidFill>
                  <a:latin typeface="Lato"/>
                  <a:ea typeface="Lato"/>
                  <a:cs typeface="Lato"/>
                  <a:sym typeface="Lato"/>
                </a:rPr>
                <a:t>Using linear regression to identify HDB attributes that influence resale price</a:t>
              </a:r>
              <a:endParaRPr b="1">
                <a:solidFill>
                  <a:schemeClr val="dk2"/>
                </a:solidFill>
                <a:latin typeface="Lato"/>
                <a:ea typeface="Lato"/>
                <a:cs typeface="Lato"/>
                <a:sym typeface="Lato"/>
              </a:endParaRPr>
            </a:p>
          </p:txBody>
        </p:sp>
      </p:grpSp>
      <p:sp>
        <p:nvSpPr>
          <p:cNvPr id="72" name="Google Shape;72;p19"/>
          <p:cNvSpPr/>
          <p:nvPr/>
        </p:nvSpPr>
        <p:spPr>
          <a:xfrm>
            <a:off x="4310243" y="777687"/>
            <a:ext cx="523530" cy="523368"/>
          </a:xfrm>
          <a:custGeom>
            <a:rect b="b" l="l" r="r" t="t"/>
            <a:pathLst>
              <a:path extrusionOk="0" h="21600" w="2160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73" name="Google Shape;73;p19"/>
          <p:cNvSpPr txBox="1"/>
          <p:nvPr/>
        </p:nvSpPr>
        <p:spPr>
          <a:xfrm>
            <a:off x="99050" y="3784200"/>
            <a:ext cx="2694000" cy="1262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 u="sng">
                <a:solidFill>
                  <a:schemeClr val="dk2"/>
                </a:solidFill>
                <a:latin typeface="Lato"/>
                <a:ea typeface="Lato"/>
                <a:cs typeface="Lato"/>
                <a:sym typeface="Lato"/>
              </a:rPr>
              <a:t>DSIF-SG-9:</a:t>
            </a:r>
            <a:endParaRPr b="1" u="sng">
              <a:solidFill>
                <a:schemeClr val="dk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a:solidFill>
                  <a:schemeClr val="dk2"/>
                </a:solidFill>
                <a:latin typeface="Lato"/>
                <a:ea typeface="Lato"/>
                <a:cs typeface="Lato"/>
                <a:sym typeface="Lato"/>
              </a:rPr>
              <a:t>Mak Wei Yip</a:t>
            </a:r>
            <a:endParaRPr b="1">
              <a:solidFill>
                <a:schemeClr val="dk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rPr b="1" lang="en">
                <a:solidFill>
                  <a:schemeClr val="dk2"/>
                </a:solidFill>
                <a:latin typeface="Lato"/>
                <a:ea typeface="Lato"/>
                <a:cs typeface="Lato"/>
                <a:sym typeface="Lato"/>
              </a:rPr>
              <a:t>Tan Song Kai</a:t>
            </a:r>
            <a:endParaRPr b="1">
              <a:solidFill>
                <a:schemeClr val="dk2"/>
              </a:solidFill>
              <a:latin typeface="Lato"/>
              <a:ea typeface="Lato"/>
              <a:cs typeface="Lato"/>
              <a:sym typeface="Lato"/>
            </a:endParaRPr>
          </a:p>
          <a:p>
            <a:pPr indent="0" lvl="0" marL="0" marR="0" rtl="0" algn="l">
              <a:lnSpc>
                <a:spcPct val="100000"/>
              </a:lnSpc>
              <a:spcBef>
                <a:spcPts val="0"/>
              </a:spcBef>
              <a:spcAft>
                <a:spcPts val="0"/>
              </a:spcAft>
              <a:buNone/>
            </a:pPr>
            <a:r>
              <a:rPr b="1" lang="en">
                <a:solidFill>
                  <a:schemeClr val="dk2"/>
                </a:solidFill>
                <a:latin typeface="Lato"/>
                <a:ea typeface="Lato"/>
                <a:cs typeface="Lato"/>
                <a:sym typeface="Lato"/>
              </a:rPr>
              <a:t>Priscilla Li</a:t>
            </a:r>
            <a:endParaRPr b="1">
              <a:solidFill>
                <a:schemeClr val="dk2"/>
              </a:solidFill>
              <a:latin typeface="Lato"/>
              <a:ea typeface="Lato"/>
              <a:cs typeface="Lato"/>
              <a:sym typeface="Lato"/>
            </a:endParaRPr>
          </a:p>
          <a:p>
            <a:pPr indent="0" lvl="0" marL="0" marR="0" rtl="0" algn="l">
              <a:lnSpc>
                <a:spcPct val="100000"/>
              </a:lnSpc>
              <a:spcBef>
                <a:spcPts val="0"/>
              </a:spcBef>
              <a:spcAft>
                <a:spcPts val="0"/>
              </a:spcAft>
              <a:buNone/>
            </a:pPr>
            <a:r>
              <a:rPr b="1" lang="en">
                <a:solidFill>
                  <a:schemeClr val="dk2"/>
                </a:solidFill>
                <a:latin typeface="Lato"/>
                <a:ea typeface="Lato"/>
                <a:cs typeface="Lato"/>
                <a:sym typeface="Lato"/>
              </a:rPr>
              <a:t>Wen Yusheng</a:t>
            </a:r>
            <a:endParaRPr b="1">
              <a:solidFill>
                <a:schemeClr val="dk2"/>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28"/>
          <p:cNvPicPr preferRelativeResize="0"/>
          <p:nvPr/>
        </p:nvPicPr>
        <p:blipFill rotWithShape="1">
          <a:blip r:embed="rId4">
            <a:alphaModFix/>
          </a:blip>
          <a:srcRect b="0" l="80578" r="0" t="67928"/>
          <a:stretch/>
        </p:blipFill>
        <p:spPr>
          <a:xfrm>
            <a:off x="7428850" y="3493875"/>
            <a:ext cx="1712850" cy="1649626"/>
          </a:xfrm>
          <a:prstGeom prst="rect">
            <a:avLst/>
          </a:prstGeom>
          <a:noFill/>
          <a:ln>
            <a:noFill/>
          </a:ln>
        </p:spPr>
      </p:pic>
      <p:sp>
        <p:nvSpPr>
          <p:cNvPr id="201" name="Google Shape;201;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
        <p:nvSpPr>
          <p:cNvPr id="202" name="Google Shape;202;p28"/>
          <p:cNvSpPr txBox="1"/>
          <p:nvPr/>
        </p:nvSpPr>
        <p:spPr>
          <a:xfrm>
            <a:off x="555229" y="657450"/>
            <a:ext cx="6141000" cy="388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Higher floors command higher prices</a:t>
            </a:r>
            <a:endParaRPr sz="500"/>
          </a:p>
        </p:txBody>
      </p:sp>
      <p:pic>
        <p:nvPicPr>
          <p:cNvPr id="203" name="Google Shape;203;p28"/>
          <p:cNvPicPr preferRelativeResize="0"/>
          <p:nvPr/>
        </p:nvPicPr>
        <p:blipFill rotWithShape="1">
          <a:blip r:embed="rId5">
            <a:alphaModFix/>
          </a:blip>
          <a:srcRect b="-10120" l="0" r="-8073" t="0"/>
          <a:stretch/>
        </p:blipFill>
        <p:spPr>
          <a:xfrm>
            <a:off x="4876625" y="1380100"/>
            <a:ext cx="3789326" cy="3173925"/>
          </a:xfrm>
          <a:prstGeom prst="rect">
            <a:avLst/>
          </a:prstGeom>
          <a:noFill/>
          <a:ln>
            <a:noFill/>
          </a:ln>
        </p:spPr>
      </p:pic>
      <p:pic>
        <p:nvPicPr>
          <p:cNvPr id="204" name="Google Shape;204;p28"/>
          <p:cNvPicPr preferRelativeResize="0"/>
          <p:nvPr/>
        </p:nvPicPr>
        <p:blipFill>
          <a:blip r:embed="rId6">
            <a:alphaModFix/>
          </a:blip>
          <a:stretch>
            <a:fillRect/>
          </a:stretch>
        </p:blipFill>
        <p:spPr>
          <a:xfrm>
            <a:off x="144475" y="1103550"/>
            <a:ext cx="4732151" cy="3792450"/>
          </a:xfrm>
          <a:prstGeom prst="rect">
            <a:avLst/>
          </a:prstGeom>
          <a:noFill/>
          <a:ln>
            <a:noFill/>
          </a:ln>
        </p:spPr>
      </p:pic>
      <p:sp>
        <p:nvSpPr>
          <p:cNvPr id="205" name="Google Shape;205;p28"/>
          <p:cNvSpPr txBox="1"/>
          <p:nvPr/>
        </p:nvSpPr>
        <p:spPr>
          <a:xfrm>
            <a:off x="860875" y="313235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523</a:t>
            </a:r>
            <a:r>
              <a:rPr b="1" lang="en" sz="900">
                <a:solidFill>
                  <a:srgbClr val="FFFFFF"/>
                </a:solidFill>
                <a:highlight>
                  <a:schemeClr val="dk1"/>
                </a:highlight>
              </a:rPr>
              <a:t>K</a:t>
            </a:r>
            <a:endParaRPr b="1" sz="900">
              <a:solidFill>
                <a:srgbClr val="FFFFFF"/>
              </a:solidFill>
              <a:highlight>
                <a:schemeClr val="dk1"/>
              </a:highlight>
            </a:endParaRPr>
          </a:p>
        </p:txBody>
      </p:sp>
      <p:sp>
        <p:nvSpPr>
          <p:cNvPr id="206" name="Google Shape;206;p28"/>
          <p:cNvSpPr txBox="1"/>
          <p:nvPr/>
        </p:nvSpPr>
        <p:spPr>
          <a:xfrm>
            <a:off x="1416225" y="305615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560K</a:t>
            </a:r>
            <a:endParaRPr b="1" sz="900">
              <a:solidFill>
                <a:srgbClr val="FFFFFF"/>
              </a:solidFill>
              <a:highlight>
                <a:schemeClr val="dk1"/>
              </a:highlight>
            </a:endParaRPr>
          </a:p>
        </p:txBody>
      </p:sp>
      <p:sp>
        <p:nvSpPr>
          <p:cNvPr id="207" name="Google Shape;207;p28"/>
          <p:cNvSpPr txBox="1"/>
          <p:nvPr/>
        </p:nvSpPr>
        <p:spPr>
          <a:xfrm>
            <a:off x="2011075" y="298680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595K</a:t>
            </a:r>
            <a:endParaRPr b="1" sz="900">
              <a:solidFill>
                <a:srgbClr val="FFFFFF"/>
              </a:solidFill>
              <a:highlight>
                <a:schemeClr val="dk1"/>
              </a:highlight>
            </a:endParaRPr>
          </a:p>
        </p:txBody>
      </p:sp>
      <p:sp>
        <p:nvSpPr>
          <p:cNvPr id="208" name="Google Shape;208;p28"/>
          <p:cNvSpPr txBox="1"/>
          <p:nvPr/>
        </p:nvSpPr>
        <p:spPr>
          <a:xfrm>
            <a:off x="2590125" y="266790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700</a:t>
            </a:r>
            <a:r>
              <a:rPr b="1" lang="en" sz="900">
                <a:solidFill>
                  <a:srgbClr val="FFFFFF"/>
                </a:solidFill>
                <a:highlight>
                  <a:schemeClr val="dk1"/>
                </a:highlight>
              </a:rPr>
              <a:t>K</a:t>
            </a:r>
            <a:endParaRPr b="1" sz="900">
              <a:solidFill>
                <a:srgbClr val="FFFFFF"/>
              </a:solidFill>
              <a:highlight>
                <a:schemeClr val="dk1"/>
              </a:highlight>
            </a:endParaRPr>
          </a:p>
        </p:txBody>
      </p:sp>
      <p:sp>
        <p:nvSpPr>
          <p:cNvPr id="209" name="Google Shape;209;p28"/>
          <p:cNvSpPr txBox="1"/>
          <p:nvPr/>
        </p:nvSpPr>
        <p:spPr>
          <a:xfrm>
            <a:off x="3153375" y="257175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750</a:t>
            </a:r>
            <a:r>
              <a:rPr b="1" lang="en" sz="900">
                <a:solidFill>
                  <a:srgbClr val="FFFFFF"/>
                </a:solidFill>
                <a:highlight>
                  <a:schemeClr val="dk1"/>
                </a:highlight>
              </a:rPr>
              <a:t>K</a:t>
            </a:r>
            <a:endParaRPr b="1" sz="900">
              <a:solidFill>
                <a:srgbClr val="FFFFFF"/>
              </a:solidFill>
              <a:highlight>
                <a:schemeClr val="dk1"/>
              </a:highlight>
            </a:endParaRPr>
          </a:p>
        </p:txBody>
      </p:sp>
      <p:sp>
        <p:nvSpPr>
          <p:cNvPr id="210" name="Google Shape;210;p28"/>
          <p:cNvSpPr txBox="1"/>
          <p:nvPr/>
        </p:nvSpPr>
        <p:spPr>
          <a:xfrm>
            <a:off x="3733375" y="241230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815</a:t>
            </a:r>
            <a:r>
              <a:rPr b="1" lang="en" sz="900">
                <a:solidFill>
                  <a:srgbClr val="FFFFFF"/>
                </a:solidFill>
                <a:highlight>
                  <a:schemeClr val="dk1"/>
                </a:highlight>
              </a:rPr>
              <a:t>K</a:t>
            </a:r>
            <a:endParaRPr b="1" sz="900">
              <a:solidFill>
                <a:srgbClr val="FFFFFF"/>
              </a:solidFill>
              <a:highlight>
                <a:schemeClr val="dk1"/>
              </a:highlight>
            </a:endParaRPr>
          </a:p>
        </p:txBody>
      </p:sp>
      <p:sp>
        <p:nvSpPr>
          <p:cNvPr id="211" name="Google Shape;211;p28"/>
          <p:cNvSpPr txBox="1"/>
          <p:nvPr/>
        </p:nvSpPr>
        <p:spPr>
          <a:xfrm>
            <a:off x="4305000" y="2177550"/>
            <a:ext cx="4656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highlight>
                  <a:schemeClr val="dk1"/>
                </a:highlight>
              </a:rPr>
              <a:t>900</a:t>
            </a:r>
            <a:r>
              <a:rPr b="1" lang="en" sz="900">
                <a:solidFill>
                  <a:srgbClr val="FFFFFF"/>
                </a:solidFill>
                <a:highlight>
                  <a:schemeClr val="dk1"/>
                </a:highlight>
              </a:rPr>
              <a:t>K</a:t>
            </a:r>
            <a:endParaRPr b="1" sz="900">
              <a:solidFill>
                <a:srgbClr val="FFFFFF"/>
              </a:solidFill>
              <a:highlight>
                <a:schemeClr val="dk1"/>
              </a:highlight>
            </a:endParaRPr>
          </a:p>
        </p:txBody>
      </p:sp>
      <p:sp>
        <p:nvSpPr>
          <p:cNvPr id="212" name="Google Shape;212;p28"/>
          <p:cNvSpPr/>
          <p:nvPr/>
        </p:nvSpPr>
        <p:spPr>
          <a:xfrm>
            <a:off x="2116825" y="2883600"/>
            <a:ext cx="254100" cy="206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29"/>
          <p:cNvPicPr preferRelativeResize="0"/>
          <p:nvPr/>
        </p:nvPicPr>
        <p:blipFill>
          <a:blip r:embed="rId4">
            <a:alphaModFix/>
          </a:blip>
          <a:stretch>
            <a:fillRect/>
          </a:stretch>
        </p:blipFill>
        <p:spPr>
          <a:xfrm>
            <a:off x="311700" y="1699500"/>
            <a:ext cx="8305874" cy="3280275"/>
          </a:xfrm>
          <a:prstGeom prst="rect">
            <a:avLst/>
          </a:prstGeom>
          <a:noFill/>
          <a:ln>
            <a:noFill/>
          </a:ln>
        </p:spPr>
      </p:pic>
      <p:sp>
        <p:nvSpPr>
          <p:cNvPr id="218" name="Google Shape;218;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19" name="Google Shape;219;p29"/>
          <p:cNvSpPr txBox="1"/>
          <p:nvPr/>
        </p:nvSpPr>
        <p:spPr>
          <a:xfrm>
            <a:off x="555224" y="657450"/>
            <a:ext cx="77517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The type of flat also</a:t>
            </a:r>
            <a:r>
              <a:rPr b="1" lang="en" sz="2300">
                <a:solidFill>
                  <a:schemeClr val="accent1"/>
                </a:solidFill>
                <a:latin typeface="Lato Black"/>
                <a:ea typeface="Lato Black"/>
                <a:cs typeface="Lato Black"/>
                <a:sym typeface="Lato Black"/>
              </a:rPr>
              <a:t> impact on resale price…</a:t>
            </a:r>
            <a:endParaRPr b="1" sz="2300">
              <a:solidFill>
                <a:schemeClr val="accent1"/>
              </a:solidFill>
              <a:latin typeface="Lato Black"/>
              <a:ea typeface="Lato Black"/>
              <a:cs typeface="Lato Black"/>
              <a:sym typeface="Lato Black"/>
            </a:endParaRPr>
          </a:p>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t</a:t>
            </a:r>
            <a:r>
              <a:rPr b="1" lang="en" sz="2300">
                <a:solidFill>
                  <a:schemeClr val="accent1"/>
                </a:solidFill>
                <a:latin typeface="Lato Black"/>
                <a:ea typeface="Lato Black"/>
                <a:cs typeface="Lato Black"/>
                <a:sym typeface="Lato Black"/>
              </a:rPr>
              <a:t>hough not always the case</a:t>
            </a:r>
            <a:endParaRPr sz="500"/>
          </a:p>
        </p:txBody>
      </p:sp>
      <p:pic>
        <p:nvPicPr>
          <p:cNvPr id="220" name="Google Shape;220;p29"/>
          <p:cNvPicPr preferRelativeResize="0"/>
          <p:nvPr/>
        </p:nvPicPr>
        <p:blipFill rotWithShape="1">
          <a:blip r:embed="rId5">
            <a:alphaModFix/>
          </a:blip>
          <a:srcRect b="0" l="80578" r="0" t="67928"/>
          <a:stretch/>
        </p:blipFill>
        <p:spPr>
          <a:xfrm>
            <a:off x="7428850" y="3493875"/>
            <a:ext cx="1712850" cy="1649626"/>
          </a:xfrm>
          <a:prstGeom prst="rect">
            <a:avLst/>
          </a:prstGeom>
          <a:noFill/>
          <a:ln>
            <a:noFill/>
          </a:ln>
        </p:spPr>
      </p:pic>
      <p:sp>
        <p:nvSpPr>
          <p:cNvPr id="221" name="Google Shape;22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
        <p:nvSpPr>
          <p:cNvPr id="222" name="Google Shape;222;p29"/>
          <p:cNvSpPr/>
          <p:nvPr/>
        </p:nvSpPr>
        <p:spPr>
          <a:xfrm>
            <a:off x="756150" y="1903675"/>
            <a:ext cx="1969780" cy="2439754"/>
          </a:xfrm>
          <a:custGeom>
            <a:rect b="b" l="l" r="r" t="t"/>
            <a:pathLst>
              <a:path extrusionOk="0" h="96129" w="95574">
                <a:moveTo>
                  <a:pt x="0" y="93385"/>
                </a:moveTo>
                <a:cubicBezTo>
                  <a:pt x="4864" y="92412"/>
                  <a:pt x="13254" y="103113"/>
                  <a:pt x="29183" y="87549"/>
                </a:cubicBezTo>
                <a:cubicBezTo>
                  <a:pt x="45112" y="71985"/>
                  <a:pt x="84509" y="14592"/>
                  <a:pt x="95574" y="0"/>
                </a:cubicBezTo>
              </a:path>
            </a:pathLst>
          </a:custGeom>
          <a:noFill/>
          <a:ln cap="flat" cmpd="sng" w="76200">
            <a:solidFill>
              <a:schemeClr val="dk2"/>
            </a:solidFill>
            <a:prstDash val="dot"/>
            <a:round/>
            <a:headEnd len="med" w="med" type="none"/>
            <a:tailEnd len="med" w="med" type="none"/>
          </a:ln>
        </p:spPr>
      </p:sp>
      <p:sp>
        <p:nvSpPr>
          <p:cNvPr id="223" name="Google Shape;223;p29"/>
          <p:cNvSpPr/>
          <p:nvPr/>
        </p:nvSpPr>
        <p:spPr>
          <a:xfrm>
            <a:off x="829100" y="2998025"/>
            <a:ext cx="4614550" cy="1574675"/>
          </a:xfrm>
          <a:custGeom>
            <a:rect b="b" l="l" r="r" t="t"/>
            <a:pathLst>
              <a:path extrusionOk="0" h="62987" w="184582">
                <a:moveTo>
                  <a:pt x="0" y="56177"/>
                </a:moveTo>
                <a:cubicBezTo>
                  <a:pt x="6323" y="57272"/>
                  <a:pt x="22617" y="63717"/>
                  <a:pt x="37938" y="62744"/>
                </a:cubicBezTo>
                <a:cubicBezTo>
                  <a:pt x="53259" y="61771"/>
                  <a:pt x="67485" y="60798"/>
                  <a:pt x="91926" y="50341"/>
                </a:cubicBezTo>
                <a:cubicBezTo>
                  <a:pt x="116367" y="39884"/>
                  <a:pt x="169139" y="8390"/>
                  <a:pt x="184582" y="0"/>
                </a:cubicBezTo>
              </a:path>
            </a:pathLst>
          </a:custGeom>
          <a:noFill/>
          <a:ln cap="flat" cmpd="sng" w="76200">
            <a:solidFill>
              <a:schemeClr val="dk2"/>
            </a:solidFill>
            <a:prstDash val="dot"/>
            <a:round/>
            <a:headEnd len="med" w="med" type="none"/>
            <a:tailEnd len="med" w="med" type="none"/>
          </a:ln>
        </p:spPr>
      </p:sp>
      <p:sp>
        <p:nvSpPr>
          <p:cNvPr id="224" name="Google Shape;224;p29"/>
          <p:cNvSpPr/>
          <p:nvPr/>
        </p:nvSpPr>
        <p:spPr>
          <a:xfrm>
            <a:off x="2393675" y="3460275"/>
            <a:ext cx="254100" cy="206400"/>
          </a:xfrm>
          <a:prstGeom prst="star5">
            <a:avLst>
              <a:gd fmla="val 19098" name="adj"/>
              <a:gd fmla="val 105146" name="hf"/>
              <a:gd fmla="val 110557" name="vf"/>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0"/>
          <p:cNvPicPr preferRelativeResize="0"/>
          <p:nvPr/>
        </p:nvPicPr>
        <p:blipFill rotWithShape="1">
          <a:blip r:embed="rId3">
            <a:alphaModFix/>
          </a:blip>
          <a:srcRect b="0" l="0" r="0" t="0"/>
          <a:stretch/>
        </p:blipFill>
        <p:spPr>
          <a:xfrm>
            <a:off x="322320" y="0"/>
            <a:ext cx="8819385" cy="5143500"/>
          </a:xfrm>
          <a:prstGeom prst="rect">
            <a:avLst/>
          </a:prstGeom>
          <a:noFill/>
          <a:ln>
            <a:noFill/>
          </a:ln>
        </p:spPr>
      </p:pic>
      <p:sp>
        <p:nvSpPr>
          <p:cNvPr id="231" name="Google Shape;231;p30"/>
          <p:cNvSpPr txBox="1"/>
          <p:nvPr/>
        </p:nvSpPr>
        <p:spPr>
          <a:xfrm>
            <a:off x="684101" y="657450"/>
            <a:ext cx="75219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After exploring the relationship of each attribute with resale price, 2 questions remain…</a:t>
            </a:r>
            <a:endParaRPr sz="500"/>
          </a:p>
        </p:txBody>
      </p:sp>
      <p:sp>
        <p:nvSpPr>
          <p:cNvPr id="232" name="Google Shape;232;p30"/>
          <p:cNvSpPr txBox="1"/>
          <p:nvPr/>
        </p:nvSpPr>
        <p:spPr>
          <a:xfrm>
            <a:off x="641596" y="2428970"/>
            <a:ext cx="3794400" cy="1590900"/>
          </a:xfrm>
          <a:prstGeom prst="rect">
            <a:avLst/>
          </a:prstGeom>
          <a:noFill/>
          <a:ln>
            <a:noFill/>
          </a:ln>
        </p:spPr>
        <p:txBody>
          <a:bodyPr anchorCtr="0" anchor="t" bIns="40775" lIns="81550" spcFirstLastPara="1" rIns="81550" wrap="square" tIns="40775">
            <a:spAutoFit/>
          </a:bodyPr>
          <a:lstStyle/>
          <a:p>
            <a:pPr indent="0" lvl="0" marL="0" marR="0" rtl="0" algn="l">
              <a:lnSpc>
                <a:spcPct val="120000"/>
              </a:lnSpc>
              <a:spcBef>
                <a:spcPts val="0"/>
              </a:spcBef>
              <a:spcAft>
                <a:spcPts val="0"/>
              </a:spcAft>
              <a:buClr>
                <a:schemeClr val="dk1"/>
              </a:buClr>
              <a:buSzPts val="1100"/>
              <a:buFont typeface="Arial"/>
              <a:buNone/>
            </a:pPr>
            <a:r>
              <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chemeClr val="dk1"/>
              </a:buClr>
              <a:buSzPts val="1100"/>
              <a:buFont typeface="Arial"/>
              <a:buNone/>
            </a:pPr>
            <a:r>
              <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chemeClr val="dk1"/>
              </a:buClr>
              <a:buSzPts val="1100"/>
              <a:buFont typeface="Arial"/>
              <a:buNone/>
            </a:pPr>
            <a:r>
              <a:rPr lang="en">
                <a:solidFill>
                  <a:srgbClr val="7F7F7F"/>
                </a:solidFill>
                <a:latin typeface="Lato"/>
                <a:ea typeface="Lato"/>
                <a:cs typeface="Lato"/>
                <a:sym typeface="Lato"/>
              </a:rPr>
              <a:t>If I buy a unit 15 floors higher, how much more do I expect to pay compared to the 10th floor?</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chemeClr val="dk1"/>
              </a:buClr>
              <a:buSzPts val="1100"/>
              <a:buFont typeface="Arial"/>
              <a:buNone/>
            </a:pPr>
            <a:r>
              <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rgbClr val="7F7F7F"/>
              </a:buClr>
              <a:buSzPts val="1100"/>
              <a:buFont typeface="Arial"/>
              <a:buNone/>
            </a:pPr>
            <a:r>
              <a:t/>
            </a:r>
            <a:endParaRPr>
              <a:solidFill>
                <a:srgbClr val="7F7F7F"/>
              </a:solidFill>
              <a:latin typeface="Lato"/>
              <a:ea typeface="Lato"/>
              <a:cs typeface="Lato"/>
              <a:sym typeface="Lato"/>
            </a:endParaRPr>
          </a:p>
        </p:txBody>
      </p:sp>
      <p:sp>
        <p:nvSpPr>
          <p:cNvPr id="233" name="Google Shape;233;p30"/>
          <p:cNvSpPr txBox="1"/>
          <p:nvPr/>
        </p:nvSpPr>
        <p:spPr>
          <a:xfrm>
            <a:off x="684105" y="2049600"/>
            <a:ext cx="3794400" cy="527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SzPts val="1100"/>
              <a:buNone/>
            </a:pPr>
            <a:r>
              <a:rPr b="1" lang="en" sz="1600">
                <a:solidFill>
                  <a:schemeClr val="accent2"/>
                </a:solidFill>
                <a:latin typeface="Lato Black"/>
                <a:ea typeface="Lato Black"/>
                <a:cs typeface="Lato Black"/>
                <a:sym typeface="Lato Black"/>
              </a:rPr>
              <a:t>What is the specific impact of each variable on resale price?</a:t>
            </a:r>
            <a:endParaRPr b="1" sz="1600">
              <a:solidFill>
                <a:schemeClr val="accent2"/>
              </a:solidFill>
              <a:latin typeface="Lato Black"/>
              <a:ea typeface="Lato Black"/>
              <a:cs typeface="Lato Black"/>
              <a:sym typeface="Lato Black"/>
            </a:endParaRPr>
          </a:p>
        </p:txBody>
      </p:sp>
      <p:sp>
        <p:nvSpPr>
          <p:cNvPr id="234" name="Google Shape;234;p30"/>
          <p:cNvSpPr txBox="1"/>
          <p:nvPr/>
        </p:nvSpPr>
        <p:spPr>
          <a:xfrm>
            <a:off x="4704000" y="2428970"/>
            <a:ext cx="3794400" cy="1332300"/>
          </a:xfrm>
          <a:prstGeom prst="rect">
            <a:avLst/>
          </a:prstGeom>
          <a:noFill/>
          <a:ln>
            <a:noFill/>
          </a:ln>
        </p:spPr>
        <p:txBody>
          <a:bodyPr anchorCtr="0" anchor="t" bIns="40775" lIns="81550" spcFirstLastPara="1" rIns="81550" wrap="square" tIns="40775">
            <a:spAutoFit/>
          </a:bodyPr>
          <a:lstStyle/>
          <a:p>
            <a:pPr indent="0" lvl="0" marL="0" marR="0" rtl="0" algn="l">
              <a:lnSpc>
                <a:spcPct val="120000"/>
              </a:lnSpc>
              <a:spcBef>
                <a:spcPts val="0"/>
              </a:spcBef>
              <a:spcAft>
                <a:spcPts val="0"/>
              </a:spcAft>
              <a:buClr>
                <a:srgbClr val="7F7F7F"/>
              </a:buClr>
              <a:buSzPts val="1100"/>
              <a:buFont typeface="Arial"/>
              <a:buNone/>
            </a:pPr>
            <a:r>
              <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rgbClr val="7F7F7F"/>
              </a:buClr>
              <a:buSzPts val="1100"/>
              <a:buFont typeface="Arial"/>
              <a:buNone/>
            </a:pPr>
            <a:r>
              <a:t/>
            </a:r>
            <a:endParaRPr>
              <a:solidFill>
                <a:srgbClr val="7F7F7F"/>
              </a:solidFill>
              <a:latin typeface="Lato"/>
              <a:ea typeface="Lato"/>
              <a:cs typeface="Lato"/>
              <a:sym typeface="Lato"/>
            </a:endParaRPr>
          </a:p>
          <a:p>
            <a:pPr indent="0" lvl="0" marL="0" marR="0" rtl="0" algn="l">
              <a:lnSpc>
                <a:spcPct val="120000"/>
              </a:lnSpc>
              <a:spcBef>
                <a:spcPts val="0"/>
              </a:spcBef>
              <a:spcAft>
                <a:spcPts val="0"/>
              </a:spcAft>
              <a:buClr>
                <a:srgbClr val="7F7F7F"/>
              </a:buClr>
              <a:buSzPts val="1100"/>
              <a:buFont typeface="Arial"/>
              <a:buNone/>
            </a:pPr>
            <a:r>
              <a:rPr lang="en">
                <a:solidFill>
                  <a:srgbClr val="7F7F7F"/>
                </a:solidFill>
                <a:latin typeface="Lato"/>
                <a:ea typeface="Lato"/>
                <a:cs typeface="Lato"/>
                <a:sym typeface="Lato"/>
              </a:rPr>
              <a:t>If I want to buy a 5 room HDB in the central region on the 25th floor or higher, how much am I expected to pay?</a:t>
            </a:r>
            <a:endParaRPr sz="800"/>
          </a:p>
        </p:txBody>
      </p:sp>
      <p:sp>
        <p:nvSpPr>
          <p:cNvPr id="235" name="Google Shape;235;p30"/>
          <p:cNvSpPr txBox="1"/>
          <p:nvPr/>
        </p:nvSpPr>
        <p:spPr>
          <a:xfrm>
            <a:off x="4746500" y="2049600"/>
            <a:ext cx="3794400" cy="527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1600">
                <a:solidFill>
                  <a:schemeClr val="accent2"/>
                </a:solidFill>
                <a:latin typeface="Lato Black"/>
                <a:ea typeface="Lato Black"/>
                <a:cs typeface="Lato Black"/>
                <a:sym typeface="Lato Black"/>
              </a:rPr>
              <a:t>How do all the variables come together to affect how much I can expect to pay?</a:t>
            </a:r>
            <a:endParaRPr sz="700"/>
          </a:p>
        </p:txBody>
      </p:sp>
      <p:sp>
        <p:nvSpPr>
          <p:cNvPr id="236" name="Google Shape;236;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pic>
        <p:nvPicPr>
          <p:cNvPr id="242" name="Google Shape;242;p31"/>
          <p:cNvPicPr preferRelativeResize="0"/>
          <p:nvPr/>
        </p:nvPicPr>
        <p:blipFill rotWithShape="1">
          <a:blip r:embed="rId3">
            <a:alphaModFix/>
          </a:blip>
          <a:srcRect b="0" l="0" r="0" t="0"/>
          <a:stretch/>
        </p:blipFill>
        <p:spPr>
          <a:xfrm>
            <a:off x="322320" y="0"/>
            <a:ext cx="8819385" cy="5143500"/>
          </a:xfrm>
          <a:prstGeom prst="rect">
            <a:avLst/>
          </a:prstGeom>
          <a:noFill/>
          <a:ln>
            <a:noFill/>
          </a:ln>
        </p:spPr>
      </p:pic>
      <p:sp>
        <p:nvSpPr>
          <p:cNvPr id="243" name="Google Shape;243;p31"/>
          <p:cNvSpPr txBox="1"/>
          <p:nvPr/>
        </p:nvSpPr>
        <p:spPr>
          <a:xfrm>
            <a:off x="684100" y="657450"/>
            <a:ext cx="78558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Our model is iteratively refined to provide the most accurate prediction for the average buyer</a:t>
            </a:r>
            <a:endParaRPr sz="500"/>
          </a:p>
        </p:txBody>
      </p:sp>
      <p:grpSp>
        <p:nvGrpSpPr>
          <p:cNvPr id="244" name="Google Shape;244;p31"/>
          <p:cNvGrpSpPr/>
          <p:nvPr/>
        </p:nvGrpSpPr>
        <p:grpSpPr>
          <a:xfrm>
            <a:off x="725800" y="1795404"/>
            <a:ext cx="7942000" cy="1016906"/>
            <a:chOff x="676950" y="1795404"/>
            <a:chExt cx="7942000" cy="1016906"/>
          </a:xfrm>
        </p:grpSpPr>
        <p:grpSp>
          <p:nvGrpSpPr>
            <p:cNvPr id="245" name="Google Shape;245;p31"/>
            <p:cNvGrpSpPr/>
            <p:nvPr/>
          </p:nvGrpSpPr>
          <p:grpSpPr>
            <a:xfrm>
              <a:off x="706228" y="1795404"/>
              <a:ext cx="1870638" cy="1016906"/>
              <a:chOff x="2783929" y="4788448"/>
              <a:chExt cx="4725196" cy="3924300"/>
            </a:xfrm>
          </p:grpSpPr>
          <p:sp>
            <p:nvSpPr>
              <p:cNvPr id="246" name="Google Shape;246;p31"/>
              <p:cNvSpPr/>
              <p:nvPr/>
            </p:nvSpPr>
            <p:spPr>
              <a:xfrm rot="2700000">
                <a:off x="5695790" y="5999490"/>
                <a:ext cx="1502216" cy="1502216"/>
              </a:xfrm>
              <a:custGeom>
                <a:rect b="b" l="l" r="r" t="t"/>
                <a:pathLst>
                  <a:path extrusionOk="0" h="184" w="184">
                    <a:moveTo>
                      <a:pt x="176" y="0"/>
                    </a:moveTo>
                    <a:lnTo>
                      <a:pt x="95" y="2"/>
                    </a:lnTo>
                    <a:cubicBezTo>
                      <a:pt x="91" y="2"/>
                      <a:pt x="90" y="5"/>
                      <a:pt x="93" y="8"/>
                    </a:cubicBezTo>
                    <a:lnTo>
                      <a:pt x="103" y="19"/>
                    </a:lnTo>
                    <a:lnTo>
                      <a:pt x="8" y="116"/>
                    </a:lnTo>
                    <a:lnTo>
                      <a:pt x="0" y="123"/>
                    </a:lnTo>
                    <a:lnTo>
                      <a:pt x="60" y="184"/>
                    </a:lnTo>
                    <a:lnTo>
                      <a:pt x="69" y="176"/>
                    </a:lnTo>
                    <a:lnTo>
                      <a:pt x="165" y="80"/>
                    </a:lnTo>
                    <a:lnTo>
                      <a:pt x="175" y="91"/>
                    </a:lnTo>
                    <a:cubicBezTo>
                      <a:pt x="178" y="95"/>
                      <a:pt x="181" y="93"/>
                      <a:pt x="181" y="88"/>
                    </a:cubicBezTo>
                    <a:lnTo>
                      <a:pt x="184" y="7"/>
                    </a:lnTo>
                    <a:cubicBezTo>
                      <a:pt x="184" y="3"/>
                      <a:pt x="180" y="0"/>
                      <a:pt x="176" y="0"/>
                    </a:cubicBezTo>
                    <a:close/>
                  </a:path>
                </a:pathLst>
              </a:custGeom>
              <a:solidFill>
                <a:schemeClr val="accent1"/>
              </a:solidFill>
              <a:ln>
                <a:noFill/>
              </a:ln>
            </p:spPr>
            <p:txBody>
              <a:bodyPr anchorCtr="1" anchor="ctr" bIns="16875" lIns="33750" spcFirstLastPara="1" rIns="33750" wrap="square" tIns="1687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strike="noStrike">
                  <a:solidFill>
                    <a:schemeClr val="dk1"/>
                  </a:solidFill>
                  <a:latin typeface="Arial"/>
                  <a:ea typeface="Arial"/>
                  <a:cs typeface="Arial"/>
                  <a:sym typeface="Arial"/>
                </a:endParaRPr>
              </a:p>
            </p:txBody>
          </p:sp>
          <p:sp>
            <p:nvSpPr>
              <p:cNvPr id="247" name="Google Shape;247;p31"/>
              <p:cNvSpPr/>
              <p:nvPr/>
            </p:nvSpPr>
            <p:spPr>
              <a:xfrm>
                <a:off x="2783929" y="4788448"/>
                <a:ext cx="3924300" cy="3924300"/>
              </a:xfrm>
              <a:prstGeom prst="rect">
                <a:avLst/>
              </a:prstGeom>
              <a:solidFill>
                <a:schemeClr val="accent1"/>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48" name="Google Shape;248;p31"/>
            <p:cNvSpPr txBox="1"/>
            <p:nvPr/>
          </p:nvSpPr>
          <p:spPr>
            <a:xfrm>
              <a:off x="676950" y="1879100"/>
              <a:ext cx="1612200" cy="2808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Baseline Model</a:t>
              </a:r>
              <a:endParaRPr sz="300"/>
            </a:p>
          </p:txBody>
        </p:sp>
        <p:grpSp>
          <p:nvGrpSpPr>
            <p:cNvPr id="249" name="Google Shape;249;p31"/>
            <p:cNvGrpSpPr/>
            <p:nvPr/>
          </p:nvGrpSpPr>
          <p:grpSpPr>
            <a:xfrm>
              <a:off x="2700797" y="1795404"/>
              <a:ext cx="1870638" cy="1016906"/>
              <a:chOff x="2783929" y="4788448"/>
              <a:chExt cx="4725196" cy="3924300"/>
            </a:xfrm>
          </p:grpSpPr>
          <p:sp>
            <p:nvSpPr>
              <p:cNvPr id="250" name="Google Shape;250;p31"/>
              <p:cNvSpPr/>
              <p:nvPr/>
            </p:nvSpPr>
            <p:spPr>
              <a:xfrm rot="2700000">
                <a:off x="5695790" y="5999490"/>
                <a:ext cx="1502216" cy="1502216"/>
              </a:xfrm>
              <a:custGeom>
                <a:rect b="b" l="l" r="r" t="t"/>
                <a:pathLst>
                  <a:path extrusionOk="0" h="184" w="184">
                    <a:moveTo>
                      <a:pt x="176" y="0"/>
                    </a:moveTo>
                    <a:lnTo>
                      <a:pt x="95" y="2"/>
                    </a:lnTo>
                    <a:cubicBezTo>
                      <a:pt x="91" y="2"/>
                      <a:pt x="90" y="5"/>
                      <a:pt x="93" y="8"/>
                    </a:cubicBezTo>
                    <a:lnTo>
                      <a:pt x="103" y="19"/>
                    </a:lnTo>
                    <a:lnTo>
                      <a:pt x="8" y="116"/>
                    </a:lnTo>
                    <a:lnTo>
                      <a:pt x="0" y="123"/>
                    </a:lnTo>
                    <a:lnTo>
                      <a:pt x="60" y="184"/>
                    </a:lnTo>
                    <a:lnTo>
                      <a:pt x="69" y="176"/>
                    </a:lnTo>
                    <a:lnTo>
                      <a:pt x="165" y="80"/>
                    </a:lnTo>
                    <a:lnTo>
                      <a:pt x="175" y="91"/>
                    </a:lnTo>
                    <a:cubicBezTo>
                      <a:pt x="178" y="95"/>
                      <a:pt x="181" y="93"/>
                      <a:pt x="181" y="88"/>
                    </a:cubicBezTo>
                    <a:lnTo>
                      <a:pt x="184" y="7"/>
                    </a:lnTo>
                    <a:cubicBezTo>
                      <a:pt x="184" y="3"/>
                      <a:pt x="180" y="0"/>
                      <a:pt x="176" y="0"/>
                    </a:cubicBezTo>
                    <a:close/>
                  </a:path>
                </a:pathLst>
              </a:custGeom>
              <a:solidFill>
                <a:schemeClr val="accent2"/>
              </a:solidFill>
              <a:ln>
                <a:noFill/>
              </a:ln>
            </p:spPr>
            <p:txBody>
              <a:bodyPr anchorCtr="1" anchor="ctr" bIns="16875" lIns="33750" spcFirstLastPara="1" rIns="33750" wrap="square" tIns="1687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strike="noStrike">
                  <a:solidFill>
                    <a:schemeClr val="dk1"/>
                  </a:solidFill>
                  <a:latin typeface="Arial"/>
                  <a:ea typeface="Arial"/>
                  <a:cs typeface="Arial"/>
                  <a:sym typeface="Arial"/>
                </a:endParaRPr>
              </a:p>
            </p:txBody>
          </p:sp>
          <p:sp>
            <p:nvSpPr>
              <p:cNvPr id="251" name="Google Shape;251;p31"/>
              <p:cNvSpPr/>
              <p:nvPr/>
            </p:nvSpPr>
            <p:spPr>
              <a:xfrm>
                <a:off x="2783929" y="4788448"/>
                <a:ext cx="3924300" cy="3924300"/>
              </a:xfrm>
              <a:prstGeom prst="rect">
                <a:avLst/>
              </a:prstGeom>
              <a:solidFill>
                <a:schemeClr val="accent2"/>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52" name="Google Shape;252;p31"/>
            <p:cNvSpPr txBox="1"/>
            <p:nvPr/>
          </p:nvSpPr>
          <p:spPr>
            <a:xfrm>
              <a:off x="2916757" y="1879108"/>
              <a:ext cx="1097400" cy="2808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Model A</a:t>
              </a:r>
              <a:endParaRPr sz="300"/>
            </a:p>
          </p:txBody>
        </p:sp>
        <p:grpSp>
          <p:nvGrpSpPr>
            <p:cNvPr id="253" name="Google Shape;253;p31"/>
            <p:cNvGrpSpPr/>
            <p:nvPr/>
          </p:nvGrpSpPr>
          <p:grpSpPr>
            <a:xfrm>
              <a:off x="4696764" y="1795404"/>
              <a:ext cx="1870638" cy="1016906"/>
              <a:chOff x="2783929" y="4788448"/>
              <a:chExt cx="4725196" cy="3924300"/>
            </a:xfrm>
          </p:grpSpPr>
          <p:sp>
            <p:nvSpPr>
              <p:cNvPr id="254" name="Google Shape;254;p31"/>
              <p:cNvSpPr/>
              <p:nvPr/>
            </p:nvSpPr>
            <p:spPr>
              <a:xfrm rot="2700000">
                <a:off x="5695790" y="5999490"/>
                <a:ext cx="1502216" cy="1502216"/>
              </a:xfrm>
              <a:custGeom>
                <a:rect b="b" l="l" r="r" t="t"/>
                <a:pathLst>
                  <a:path extrusionOk="0" h="184" w="184">
                    <a:moveTo>
                      <a:pt x="176" y="0"/>
                    </a:moveTo>
                    <a:lnTo>
                      <a:pt x="95" y="2"/>
                    </a:lnTo>
                    <a:cubicBezTo>
                      <a:pt x="91" y="2"/>
                      <a:pt x="90" y="5"/>
                      <a:pt x="93" y="8"/>
                    </a:cubicBezTo>
                    <a:lnTo>
                      <a:pt x="103" y="19"/>
                    </a:lnTo>
                    <a:lnTo>
                      <a:pt x="8" y="116"/>
                    </a:lnTo>
                    <a:lnTo>
                      <a:pt x="0" y="123"/>
                    </a:lnTo>
                    <a:lnTo>
                      <a:pt x="60" y="184"/>
                    </a:lnTo>
                    <a:lnTo>
                      <a:pt x="69" y="176"/>
                    </a:lnTo>
                    <a:lnTo>
                      <a:pt x="165" y="80"/>
                    </a:lnTo>
                    <a:lnTo>
                      <a:pt x="175" y="91"/>
                    </a:lnTo>
                    <a:cubicBezTo>
                      <a:pt x="178" y="95"/>
                      <a:pt x="181" y="93"/>
                      <a:pt x="181" y="88"/>
                    </a:cubicBezTo>
                    <a:lnTo>
                      <a:pt x="184" y="7"/>
                    </a:lnTo>
                    <a:cubicBezTo>
                      <a:pt x="184" y="3"/>
                      <a:pt x="180" y="0"/>
                      <a:pt x="176" y="0"/>
                    </a:cubicBezTo>
                    <a:close/>
                  </a:path>
                </a:pathLst>
              </a:custGeom>
              <a:solidFill>
                <a:schemeClr val="accent3"/>
              </a:solidFill>
              <a:ln>
                <a:noFill/>
              </a:ln>
            </p:spPr>
            <p:txBody>
              <a:bodyPr anchorCtr="1" anchor="ctr" bIns="16875" lIns="33750" spcFirstLastPara="1" rIns="33750" wrap="square" tIns="1687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strike="noStrike">
                  <a:solidFill>
                    <a:schemeClr val="dk1"/>
                  </a:solidFill>
                  <a:latin typeface="Arial"/>
                  <a:ea typeface="Arial"/>
                  <a:cs typeface="Arial"/>
                  <a:sym typeface="Arial"/>
                </a:endParaRPr>
              </a:p>
            </p:txBody>
          </p:sp>
          <p:sp>
            <p:nvSpPr>
              <p:cNvPr id="255" name="Google Shape;255;p31"/>
              <p:cNvSpPr/>
              <p:nvPr/>
            </p:nvSpPr>
            <p:spPr>
              <a:xfrm>
                <a:off x="2783929" y="4788448"/>
                <a:ext cx="3924300" cy="3924300"/>
              </a:xfrm>
              <a:prstGeom prst="rect">
                <a:avLst/>
              </a:prstGeom>
              <a:solidFill>
                <a:schemeClr val="accent3"/>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56" name="Google Shape;256;p31"/>
            <p:cNvSpPr txBox="1"/>
            <p:nvPr/>
          </p:nvSpPr>
          <p:spPr>
            <a:xfrm>
              <a:off x="4902686" y="1879108"/>
              <a:ext cx="1097400" cy="2808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Model B</a:t>
              </a:r>
              <a:endParaRPr sz="300"/>
            </a:p>
          </p:txBody>
        </p:sp>
        <p:grpSp>
          <p:nvGrpSpPr>
            <p:cNvPr id="257" name="Google Shape;257;p31"/>
            <p:cNvGrpSpPr/>
            <p:nvPr/>
          </p:nvGrpSpPr>
          <p:grpSpPr>
            <a:xfrm>
              <a:off x="6691333" y="1795404"/>
              <a:ext cx="1870638" cy="1016906"/>
              <a:chOff x="2783929" y="4788448"/>
              <a:chExt cx="4725196" cy="3924300"/>
            </a:xfrm>
          </p:grpSpPr>
          <p:sp>
            <p:nvSpPr>
              <p:cNvPr id="258" name="Google Shape;258;p31"/>
              <p:cNvSpPr/>
              <p:nvPr/>
            </p:nvSpPr>
            <p:spPr>
              <a:xfrm rot="2700000">
                <a:off x="5695790" y="5999490"/>
                <a:ext cx="1502216" cy="1502216"/>
              </a:xfrm>
              <a:custGeom>
                <a:rect b="b" l="l" r="r" t="t"/>
                <a:pathLst>
                  <a:path extrusionOk="0" h="184" w="184">
                    <a:moveTo>
                      <a:pt x="176" y="0"/>
                    </a:moveTo>
                    <a:lnTo>
                      <a:pt x="95" y="2"/>
                    </a:lnTo>
                    <a:cubicBezTo>
                      <a:pt x="91" y="2"/>
                      <a:pt x="90" y="5"/>
                      <a:pt x="93" y="8"/>
                    </a:cubicBezTo>
                    <a:lnTo>
                      <a:pt x="103" y="19"/>
                    </a:lnTo>
                    <a:lnTo>
                      <a:pt x="8" y="116"/>
                    </a:lnTo>
                    <a:lnTo>
                      <a:pt x="0" y="123"/>
                    </a:lnTo>
                    <a:lnTo>
                      <a:pt x="60" y="184"/>
                    </a:lnTo>
                    <a:lnTo>
                      <a:pt x="69" y="176"/>
                    </a:lnTo>
                    <a:lnTo>
                      <a:pt x="165" y="80"/>
                    </a:lnTo>
                    <a:lnTo>
                      <a:pt x="175" y="91"/>
                    </a:lnTo>
                    <a:cubicBezTo>
                      <a:pt x="178" y="95"/>
                      <a:pt x="181" y="93"/>
                      <a:pt x="181" y="88"/>
                    </a:cubicBezTo>
                    <a:lnTo>
                      <a:pt x="184" y="7"/>
                    </a:lnTo>
                    <a:cubicBezTo>
                      <a:pt x="184" y="3"/>
                      <a:pt x="180" y="0"/>
                      <a:pt x="176" y="0"/>
                    </a:cubicBezTo>
                    <a:close/>
                  </a:path>
                </a:pathLst>
              </a:custGeom>
              <a:solidFill>
                <a:schemeClr val="accent4"/>
              </a:solidFill>
              <a:ln>
                <a:noFill/>
              </a:ln>
            </p:spPr>
            <p:txBody>
              <a:bodyPr anchorCtr="1" anchor="ctr" bIns="16875" lIns="33750" spcFirstLastPara="1" rIns="33750" wrap="square" tIns="1687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strike="noStrike">
                  <a:solidFill>
                    <a:schemeClr val="dk1"/>
                  </a:solidFill>
                  <a:latin typeface="Arial"/>
                  <a:ea typeface="Arial"/>
                  <a:cs typeface="Arial"/>
                  <a:sym typeface="Arial"/>
                </a:endParaRPr>
              </a:p>
            </p:txBody>
          </p:sp>
          <p:sp>
            <p:nvSpPr>
              <p:cNvPr id="259" name="Google Shape;259;p31"/>
              <p:cNvSpPr/>
              <p:nvPr/>
            </p:nvSpPr>
            <p:spPr>
              <a:xfrm>
                <a:off x="2783929" y="4788448"/>
                <a:ext cx="3924300" cy="3924300"/>
              </a:xfrm>
              <a:prstGeom prst="rect">
                <a:avLst/>
              </a:prstGeom>
              <a:solidFill>
                <a:schemeClr val="accent4"/>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sp>
          <p:nvSpPr>
            <p:cNvPr id="260" name="Google Shape;260;p31"/>
            <p:cNvSpPr txBox="1"/>
            <p:nvPr/>
          </p:nvSpPr>
          <p:spPr>
            <a:xfrm>
              <a:off x="6888592" y="1879108"/>
              <a:ext cx="1097400" cy="280800"/>
            </a:xfrm>
            <a:prstGeom prst="rect">
              <a:avLst/>
            </a:prstGeom>
            <a:noFill/>
            <a:ln>
              <a:noFill/>
            </a:ln>
          </p:spPr>
          <p:txBody>
            <a:bodyPr anchorCtr="0" anchor="t" bIns="17150" lIns="34300" spcFirstLastPara="1" rIns="34300" wrap="square" tIns="17150">
              <a:noAutofit/>
            </a:bodyPr>
            <a:lstStyle/>
            <a:p>
              <a:pPr indent="0" lvl="0" marL="0" marR="0" rtl="0" algn="ctr">
                <a:spcBef>
                  <a:spcPts val="0"/>
                </a:spcBef>
                <a:spcAft>
                  <a:spcPts val="0"/>
                </a:spcAft>
                <a:buNone/>
              </a:pPr>
              <a:r>
                <a:rPr b="1" lang="en" sz="1600">
                  <a:solidFill>
                    <a:schemeClr val="lt1"/>
                  </a:solidFill>
                  <a:latin typeface="Lato Black"/>
                  <a:ea typeface="Lato Black"/>
                  <a:cs typeface="Lato Black"/>
                  <a:sym typeface="Lato Black"/>
                </a:rPr>
                <a:t>Model C</a:t>
              </a:r>
              <a:endParaRPr sz="300"/>
            </a:p>
          </p:txBody>
        </p:sp>
        <p:sp>
          <p:nvSpPr>
            <p:cNvPr id="261" name="Google Shape;261;p31"/>
            <p:cNvSpPr txBox="1"/>
            <p:nvPr/>
          </p:nvSpPr>
          <p:spPr>
            <a:xfrm>
              <a:off x="816500" y="2163450"/>
              <a:ext cx="1332900" cy="4347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300">
                  <a:solidFill>
                    <a:schemeClr val="lt1"/>
                  </a:solidFill>
                  <a:latin typeface="Lato"/>
                  <a:ea typeface="Lato"/>
                  <a:cs typeface="Lato"/>
                  <a:sym typeface="Lato"/>
                </a:rPr>
                <a:t>Just take average resale price</a:t>
              </a:r>
              <a:endParaRPr sz="100"/>
            </a:p>
          </p:txBody>
        </p:sp>
        <p:sp>
          <p:nvSpPr>
            <p:cNvPr id="262" name="Google Shape;262;p31"/>
            <p:cNvSpPr txBox="1"/>
            <p:nvPr/>
          </p:nvSpPr>
          <p:spPr>
            <a:xfrm>
              <a:off x="2799012" y="2163450"/>
              <a:ext cx="1332900" cy="4347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300">
                  <a:solidFill>
                    <a:schemeClr val="lt1"/>
                  </a:solidFill>
                  <a:latin typeface="Lato"/>
                  <a:ea typeface="Lato"/>
                  <a:cs typeface="Lato"/>
                  <a:sym typeface="Lato"/>
                </a:rPr>
                <a:t>Flat Model, Type, Size and </a:t>
              </a:r>
              <a:r>
                <a:rPr lang="en" sz="1300">
                  <a:solidFill>
                    <a:schemeClr val="lt1"/>
                  </a:solidFill>
                  <a:latin typeface="Lato"/>
                  <a:ea typeface="Lato"/>
                  <a:cs typeface="Lato"/>
                  <a:sym typeface="Lato"/>
                </a:rPr>
                <a:t>Location</a:t>
              </a:r>
              <a:endParaRPr sz="100"/>
            </a:p>
          </p:txBody>
        </p:sp>
        <p:sp>
          <p:nvSpPr>
            <p:cNvPr id="263" name="Google Shape;263;p31"/>
            <p:cNvSpPr/>
            <p:nvPr/>
          </p:nvSpPr>
          <p:spPr>
            <a:xfrm>
              <a:off x="4278204" y="2186550"/>
              <a:ext cx="210000" cy="2346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6267204" y="2186550"/>
              <a:ext cx="210000" cy="234600"/>
            </a:xfrm>
            <a:prstGeom prst="mathPlus">
              <a:avLst>
                <a:gd fmla="val 23520" name="adj1"/>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8242150" y="1940150"/>
              <a:ext cx="376800" cy="781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1"/>
            <p:cNvSpPr txBox="1"/>
            <p:nvPr/>
          </p:nvSpPr>
          <p:spPr>
            <a:xfrm>
              <a:off x="4781512" y="2163450"/>
              <a:ext cx="1332900" cy="4347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300">
                  <a:solidFill>
                    <a:schemeClr val="lt1"/>
                  </a:solidFill>
                  <a:latin typeface="Lato"/>
                  <a:ea typeface="Lato"/>
                  <a:cs typeface="Lato"/>
                  <a:sym typeface="Lato"/>
                </a:rPr>
                <a:t>Floor Level, HDB Height and Age</a:t>
              </a:r>
              <a:endParaRPr sz="100"/>
            </a:p>
          </p:txBody>
        </p:sp>
        <p:sp>
          <p:nvSpPr>
            <p:cNvPr id="267" name="Google Shape;267;p31"/>
            <p:cNvSpPr txBox="1"/>
            <p:nvPr/>
          </p:nvSpPr>
          <p:spPr>
            <a:xfrm>
              <a:off x="6812387" y="2163450"/>
              <a:ext cx="1332900" cy="4347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1300">
                  <a:solidFill>
                    <a:schemeClr val="lt1"/>
                  </a:solidFill>
                  <a:latin typeface="Lato"/>
                  <a:ea typeface="Lato"/>
                  <a:cs typeface="Lato"/>
                  <a:sym typeface="Lato"/>
                </a:rPr>
                <a:t>Distance to Amenities</a:t>
              </a:r>
              <a:endParaRPr sz="100"/>
            </a:p>
          </p:txBody>
        </p:sp>
      </p:grpSp>
      <p:pic>
        <p:nvPicPr>
          <p:cNvPr id="268" name="Google Shape;268;p31" title="Points scored"/>
          <p:cNvPicPr preferRelativeResize="0"/>
          <p:nvPr/>
        </p:nvPicPr>
        <p:blipFill>
          <a:blip r:embed="rId4">
            <a:alphaModFix/>
          </a:blip>
          <a:stretch>
            <a:fillRect/>
          </a:stretch>
        </p:blipFill>
        <p:spPr>
          <a:xfrm>
            <a:off x="0" y="2889225"/>
            <a:ext cx="8542749" cy="1814600"/>
          </a:xfrm>
          <a:prstGeom prst="rect">
            <a:avLst/>
          </a:prstGeom>
          <a:noFill/>
          <a:ln>
            <a:noFill/>
          </a:ln>
        </p:spPr>
      </p:pic>
      <p:sp>
        <p:nvSpPr>
          <p:cNvPr id="269" name="Google Shape;269;p31"/>
          <p:cNvSpPr/>
          <p:nvPr/>
        </p:nvSpPr>
        <p:spPr>
          <a:xfrm>
            <a:off x="54675" y="2964925"/>
            <a:ext cx="629400" cy="1578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txBox="1"/>
          <p:nvPr/>
        </p:nvSpPr>
        <p:spPr>
          <a:xfrm>
            <a:off x="350249" y="3273075"/>
            <a:ext cx="10536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Error Size</a:t>
            </a:r>
            <a:r>
              <a:rPr b="1" baseline="30000" lang="en">
                <a:solidFill>
                  <a:schemeClr val="accent5"/>
                </a:solidFill>
                <a:latin typeface="Lato Black"/>
                <a:ea typeface="Lato Black"/>
                <a:cs typeface="Lato Black"/>
                <a:sym typeface="Lato Black"/>
              </a:rPr>
              <a:t>1</a:t>
            </a:r>
            <a:endParaRPr b="1" baseline="30000">
              <a:solidFill>
                <a:schemeClr val="accent5"/>
              </a:solidFill>
              <a:latin typeface="Lato Black"/>
              <a:ea typeface="Lato Black"/>
              <a:cs typeface="Lato Black"/>
              <a:sym typeface="Lato Black"/>
            </a:endParaRPr>
          </a:p>
        </p:txBody>
      </p:sp>
      <p:sp>
        <p:nvSpPr>
          <p:cNvPr id="271" name="Google Shape;271;p31"/>
          <p:cNvSpPr txBox="1"/>
          <p:nvPr/>
        </p:nvSpPr>
        <p:spPr>
          <a:xfrm>
            <a:off x="322325" y="3628975"/>
            <a:ext cx="13188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 Error Size</a:t>
            </a:r>
            <a:r>
              <a:rPr b="1" baseline="30000" lang="en">
                <a:solidFill>
                  <a:schemeClr val="accent5"/>
                </a:solidFill>
                <a:latin typeface="Lato Black"/>
                <a:ea typeface="Lato Black"/>
                <a:cs typeface="Lato Black"/>
                <a:sym typeface="Lato Black"/>
              </a:rPr>
              <a:t>2</a:t>
            </a:r>
            <a:endParaRPr b="1" baseline="30000">
              <a:solidFill>
                <a:schemeClr val="accent5"/>
              </a:solidFill>
              <a:latin typeface="Lato Black"/>
              <a:ea typeface="Lato Black"/>
              <a:cs typeface="Lato Black"/>
              <a:sym typeface="Lato Black"/>
            </a:endParaRPr>
          </a:p>
        </p:txBody>
      </p:sp>
      <p:sp>
        <p:nvSpPr>
          <p:cNvPr id="272" name="Google Shape;272;p31"/>
          <p:cNvSpPr txBox="1"/>
          <p:nvPr/>
        </p:nvSpPr>
        <p:spPr>
          <a:xfrm>
            <a:off x="1271475" y="3644425"/>
            <a:ext cx="773400" cy="2193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lang="en" sz="1200">
                <a:solidFill>
                  <a:schemeClr val="accent5"/>
                </a:solidFill>
                <a:latin typeface="Lato"/>
                <a:ea typeface="Lato"/>
                <a:cs typeface="Lato"/>
                <a:sym typeface="Lato"/>
              </a:rPr>
              <a:t>26%</a:t>
            </a:r>
            <a:endParaRPr baseline="30000" sz="1200">
              <a:solidFill>
                <a:schemeClr val="accent5"/>
              </a:solidFill>
              <a:latin typeface="Lato"/>
              <a:ea typeface="Lato"/>
              <a:cs typeface="Lato"/>
              <a:sym typeface="Lato"/>
            </a:endParaRPr>
          </a:p>
        </p:txBody>
      </p:sp>
      <p:sp>
        <p:nvSpPr>
          <p:cNvPr id="273" name="Google Shape;273;p31"/>
          <p:cNvSpPr txBox="1"/>
          <p:nvPr/>
        </p:nvSpPr>
        <p:spPr>
          <a:xfrm>
            <a:off x="3190675" y="4105025"/>
            <a:ext cx="773400" cy="2193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lang="en" sz="1200">
                <a:solidFill>
                  <a:schemeClr val="accent5"/>
                </a:solidFill>
                <a:latin typeface="Lato"/>
                <a:ea typeface="Lato"/>
                <a:cs typeface="Lato"/>
                <a:sym typeface="Lato"/>
              </a:rPr>
              <a:t>14</a:t>
            </a:r>
            <a:r>
              <a:rPr lang="en" sz="1200">
                <a:solidFill>
                  <a:schemeClr val="accent5"/>
                </a:solidFill>
                <a:latin typeface="Lato"/>
                <a:ea typeface="Lato"/>
                <a:cs typeface="Lato"/>
                <a:sym typeface="Lato"/>
              </a:rPr>
              <a:t>%</a:t>
            </a:r>
            <a:endParaRPr baseline="30000" sz="1200">
              <a:solidFill>
                <a:schemeClr val="accent5"/>
              </a:solidFill>
              <a:latin typeface="Lato"/>
              <a:ea typeface="Lato"/>
              <a:cs typeface="Lato"/>
              <a:sym typeface="Lato"/>
            </a:endParaRPr>
          </a:p>
        </p:txBody>
      </p:sp>
      <p:sp>
        <p:nvSpPr>
          <p:cNvPr id="274" name="Google Shape;274;p31"/>
          <p:cNvSpPr txBox="1"/>
          <p:nvPr/>
        </p:nvSpPr>
        <p:spPr>
          <a:xfrm>
            <a:off x="5158750" y="4195750"/>
            <a:ext cx="773400" cy="2193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lang="en" sz="1200">
                <a:solidFill>
                  <a:schemeClr val="accent5"/>
                </a:solidFill>
                <a:latin typeface="Lato"/>
                <a:ea typeface="Lato"/>
                <a:cs typeface="Lato"/>
                <a:sym typeface="Lato"/>
              </a:rPr>
              <a:t>12%</a:t>
            </a:r>
            <a:endParaRPr baseline="30000" sz="1200">
              <a:solidFill>
                <a:schemeClr val="accent5"/>
              </a:solidFill>
              <a:latin typeface="Lato"/>
              <a:ea typeface="Lato"/>
              <a:cs typeface="Lato"/>
              <a:sym typeface="Lato"/>
            </a:endParaRPr>
          </a:p>
        </p:txBody>
      </p:sp>
      <p:sp>
        <p:nvSpPr>
          <p:cNvPr id="275" name="Google Shape;275;p31"/>
          <p:cNvSpPr txBox="1"/>
          <p:nvPr/>
        </p:nvSpPr>
        <p:spPr>
          <a:xfrm>
            <a:off x="7126825" y="4237625"/>
            <a:ext cx="773400" cy="219300"/>
          </a:xfrm>
          <a:prstGeom prst="rect">
            <a:avLst/>
          </a:prstGeom>
          <a:noFill/>
          <a:ln>
            <a:noFill/>
          </a:ln>
        </p:spPr>
        <p:txBody>
          <a:bodyPr anchorCtr="0" anchor="t" bIns="17150" lIns="34300" spcFirstLastPara="1" rIns="34300" wrap="square" tIns="17150">
            <a:spAutoFit/>
          </a:bodyPr>
          <a:lstStyle/>
          <a:p>
            <a:pPr indent="0" lvl="0" marL="0" marR="0" rtl="0" algn="ctr">
              <a:spcBef>
                <a:spcPts val="0"/>
              </a:spcBef>
              <a:spcAft>
                <a:spcPts val="0"/>
              </a:spcAft>
              <a:buNone/>
            </a:pPr>
            <a:r>
              <a:rPr lang="en" sz="1200">
                <a:solidFill>
                  <a:schemeClr val="accent5"/>
                </a:solidFill>
                <a:latin typeface="Lato"/>
                <a:ea typeface="Lato"/>
                <a:cs typeface="Lato"/>
                <a:sym typeface="Lato"/>
              </a:rPr>
              <a:t>11%</a:t>
            </a:r>
            <a:endParaRPr baseline="30000" sz="1200">
              <a:solidFill>
                <a:schemeClr val="accent5"/>
              </a:solidFill>
              <a:latin typeface="Lato"/>
              <a:ea typeface="Lato"/>
              <a:cs typeface="Lato"/>
              <a:sym typeface="Lato"/>
            </a:endParaRPr>
          </a:p>
        </p:txBody>
      </p:sp>
      <p:sp>
        <p:nvSpPr>
          <p:cNvPr id="276" name="Google Shape;276;p31"/>
          <p:cNvSpPr txBox="1"/>
          <p:nvPr/>
        </p:nvSpPr>
        <p:spPr>
          <a:xfrm>
            <a:off x="0" y="4695850"/>
            <a:ext cx="7823400" cy="4503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900">
                <a:solidFill>
                  <a:schemeClr val="dk1"/>
                </a:solidFill>
                <a:latin typeface="Lato"/>
                <a:ea typeface="Lato"/>
                <a:cs typeface="Lato"/>
                <a:sym typeface="Lato"/>
              </a:rPr>
              <a:t>Note 1: Error size refers to the RMSE, a.k.a. average uncertainty in the resale price prediction (e.g., the error size of $20k means the predicted price could be on average $20k higher or lower than the actual price) on the test dataset</a:t>
            </a:r>
            <a:endParaRPr sz="900">
              <a:solidFill>
                <a:schemeClr val="dk1"/>
              </a:solidFill>
              <a:latin typeface="Lato"/>
              <a:ea typeface="Lato"/>
              <a:cs typeface="Lato"/>
              <a:sym typeface="Lato"/>
            </a:endParaRPr>
          </a:p>
          <a:p>
            <a:pPr indent="0" lvl="0" marL="0" marR="0" rtl="0" algn="l">
              <a:spcBef>
                <a:spcPts val="0"/>
              </a:spcBef>
              <a:spcAft>
                <a:spcPts val="0"/>
              </a:spcAft>
              <a:buNone/>
            </a:pPr>
            <a:r>
              <a:rPr lang="en" sz="900">
                <a:solidFill>
                  <a:schemeClr val="dk1"/>
                </a:solidFill>
                <a:latin typeface="Lato"/>
                <a:ea typeface="Lato"/>
                <a:cs typeface="Lato"/>
                <a:sym typeface="Lato"/>
              </a:rPr>
              <a:t>Note 2: % error size refers to the RMAPE, a.k.a. average percentage uncertainty in the resale price prediction </a:t>
            </a:r>
            <a:r>
              <a:rPr lang="en" sz="900">
                <a:solidFill>
                  <a:schemeClr val="dk1"/>
                </a:solidFill>
                <a:latin typeface="Lato"/>
                <a:ea typeface="Lato"/>
                <a:cs typeface="Lato"/>
                <a:sym typeface="Lato"/>
              </a:rPr>
              <a:t>on the test dataset</a:t>
            </a:r>
            <a:endParaRPr sz="900">
              <a:solidFill>
                <a:schemeClr val="dk1"/>
              </a:solidFill>
              <a:latin typeface="Lato"/>
              <a:ea typeface="Lato"/>
              <a:cs typeface="Lato"/>
              <a:sym typeface="Lato"/>
            </a:endParaRPr>
          </a:p>
        </p:txBody>
      </p:sp>
      <p:sp>
        <p:nvSpPr>
          <p:cNvPr id="277" name="Google Shape;27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par>
                                <p:cTn fill="hold" nodeType="with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par>
                                <p:cTn fill="hold" nodeType="withEffect" presetClass="entr" presetID="10" presetSubtype="0">
                                  <p:stCondLst>
                                    <p:cond delay="0"/>
                                  </p:stCondLst>
                                  <p:childTnLst>
                                    <p:set>
                                      <p:cBhvr>
                                        <p:cTn dur="1" fill="hold">
                                          <p:stCondLst>
                                            <p:cond delay="0"/>
                                          </p:stCondLst>
                                        </p:cTn>
                                        <p:tgtEl>
                                          <p:spTgt spid="271"/>
                                        </p:tgtEl>
                                        <p:attrNameLst>
                                          <p:attrName>style.visibility</p:attrName>
                                        </p:attrNameLst>
                                      </p:cBhvr>
                                      <p:to>
                                        <p:strVal val="visible"/>
                                      </p:to>
                                    </p:set>
                                    <p:animEffect filter="fade" transition="in">
                                      <p:cBhvr>
                                        <p:cTn dur="1000"/>
                                        <p:tgtEl>
                                          <p:spTgt spid="271"/>
                                        </p:tgtEl>
                                      </p:cBhvr>
                                    </p:animEffect>
                                  </p:childTnLst>
                                </p:cTn>
                              </p:par>
                              <p:par>
                                <p:cTn fill="hold" nodeType="with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par>
                                <p:cTn fill="hold" nodeType="with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par>
                                <p:cTn fill="hold" nodeType="with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p32"/>
          <p:cNvPicPr preferRelativeResize="0"/>
          <p:nvPr/>
        </p:nvPicPr>
        <p:blipFill rotWithShape="1">
          <a:blip r:embed="rId3">
            <a:alphaModFix/>
          </a:blip>
          <a:srcRect b="0" l="0" r="0" t="0"/>
          <a:stretch/>
        </p:blipFill>
        <p:spPr>
          <a:xfrm>
            <a:off x="322320" y="0"/>
            <a:ext cx="8819385" cy="5143500"/>
          </a:xfrm>
          <a:prstGeom prst="rect">
            <a:avLst/>
          </a:prstGeom>
          <a:noFill/>
          <a:ln>
            <a:noFill/>
          </a:ln>
        </p:spPr>
      </p:pic>
      <p:pic>
        <p:nvPicPr>
          <p:cNvPr id="284" name="Google Shape;284;p32"/>
          <p:cNvPicPr preferRelativeResize="0"/>
          <p:nvPr/>
        </p:nvPicPr>
        <p:blipFill rotWithShape="1">
          <a:blip r:embed="rId4">
            <a:alphaModFix/>
          </a:blip>
          <a:srcRect b="26458" l="26453" r="26458" t="26453"/>
          <a:stretch/>
        </p:blipFill>
        <p:spPr>
          <a:xfrm>
            <a:off x="306275" y="2720175"/>
            <a:ext cx="694944" cy="694944"/>
          </a:xfrm>
          <a:prstGeom prst="rect">
            <a:avLst/>
          </a:prstGeom>
          <a:noFill/>
          <a:ln>
            <a:noFill/>
          </a:ln>
        </p:spPr>
      </p:pic>
      <p:pic>
        <p:nvPicPr>
          <p:cNvPr id="285" name="Google Shape;285;p32"/>
          <p:cNvPicPr preferRelativeResize="0"/>
          <p:nvPr/>
        </p:nvPicPr>
        <p:blipFill rotWithShape="1">
          <a:blip r:embed="rId5">
            <a:alphaModFix/>
          </a:blip>
          <a:srcRect b="29335" l="22208" r="22627" t="20121"/>
          <a:stretch/>
        </p:blipFill>
        <p:spPr>
          <a:xfrm>
            <a:off x="243725" y="1684575"/>
            <a:ext cx="694944" cy="685017"/>
          </a:xfrm>
          <a:prstGeom prst="rect">
            <a:avLst/>
          </a:prstGeom>
          <a:noFill/>
          <a:ln>
            <a:noFill/>
          </a:ln>
        </p:spPr>
      </p:pic>
      <p:sp>
        <p:nvSpPr>
          <p:cNvPr id="286" name="Google Shape;286;p32"/>
          <p:cNvSpPr txBox="1"/>
          <p:nvPr/>
        </p:nvSpPr>
        <p:spPr>
          <a:xfrm>
            <a:off x="684101" y="657450"/>
            <a:ext cx="78441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The HDB flat’s inherent attributes and location have significant impact on resale price</a:t>
            </a:r>
            <a:endParaRPr sz="500"/>
          </a:p>
        </p:txBody>
      </p:sp>
      <p:pic>
        <p:nvPicPr>
          <p:cNvPr id="287" name="Google Shape;287;p32"/>
          <p:cNvPicPr preferRelativeResize="0"/>
          <p:nvPr/>
        </p:nvPicPr>
        <p:blipFill>
          <a:blip r:embed="rId6">
            <a:alphaModFix/>
          </a:blip>
          <a:stretch>
            <a:fillRect/>
          </a:stretch>
        </p:blipFill>
        <p:spPr>
          <a:xfrm>
            <a:off x="3077663" y="1629575"/>
            <a:ext cx="694400" cy="694400"/>
          </a:xfrm>
          <a:prstGeom prst="rect">
            <a:avLst/>
          </a:prstGeom>
          <a:noFill/>
          <a:ln>
            <a:noFill/>
          </a:ln>
        </p:spPr>
      </p:pic>
      <p:sp>
        <p:nvSpPr>
          <p:cNvPr id="288" name="Google Shape;288;p32"/>
          <p:cNvSpPr txBox="1"/>
          <p:nvPr/>
        </p:nvSpPr>
        <p:spPr>
          <a:xfrm>
            <a:off x="3699288" y="1695825"/>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Model (v 2R Flexi)</a:t>
            </a:r>
            <a:endParaRPr b="1">
              <a:solidFill>
                <a:schemeClr val="accent5"/>
              </a:solidFill>
              <a:latin typeface="Lato Black"/>
              <a:ea typeface="Lato Black"/>
              <a:cs typeface="Lato Black"/>
              <a:sym typeface="Lato Black"/>
            </a:endParaRPr>
          </a:p>
        </p:txBody>
      </p:sp>
      <p:graphicFrame>
        <p:nvGraphicFramePr>
          <p:cNvPr id="289" name="Google Shape;289;p32"/>
          <p:cNvGraphicFramePr/>
          <p:nvPr/>
        </p:nvGraphicFramePr>
        <p:xfrm>
          <a:off x="3772063" y="2015825"/>
          <a:ext cx="3000000" cy="3000000"/>
        </p:xfrm>
        <a:graphic>
          <a:graphicData uri="http://schemas.openxmlformats.org/drawingml/2006/table">
            <a:tbl>
              <a:tblPr>
                <a:noFill/>
                <a:tableStyleId>{53691489-9BC3-4BC7-8711-945B2EFF7A83}</a:tableStyleId>
              </a:tblPr>
              <a:tblGrid>
                <a:gridCol w="944800"/>
                <a:gridCol w="937800"/>
              </a:tblGrid>
              <a:tr h="266500">
                <a:tc>
                  <a:txBody>
                    <a:bodyPr/>
                    <a:lstStyle/>
                    <a:p>
                      <a:pPr indent="0" lvl="0" marL="0" rtl="0" algn="l">
                        <a:spcBef>
                          <a:spcPts val="0"/>
                        </a:spcBef>
                        <a:spcAft>
                          <a:spcPts val="0"/>
                        </a:spcAft>
                        <a:buNone/>
                      </a:pPr>
                      <a:r>
                        <a:rPr lang="en" sz="1000">
                          <a:latin typeface="Lato"/>
                          <a:ea typeface="Lato"/>
                          <a:cs typeface="Lato"/>
                          <a:sym typeface="Lato"/>
                        </a:rPr>
                        <a:t>Terrace</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$414</a:t>
                      </a:r>
                      <a:r>
                        <a:rPr lang="en" sz="1000">
                          <a:latin typeface="Lato"/>
                          <a:ea typeface="Lato"/>
                          <a:cs typeface="Lato"/>
                          <a:sym typeface="Lato"/>
                        </a:rPr>
                        <a:t>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Mansionette</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$49k~$143k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Type S1/S2</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$32k~</a:t>
                      </a:r>
                      <a:r>
                        <a:rPr lang="en" sz="1000">
                          <a:latin typeface="Lato"/>
                          <a:ea typeface="Lato"/>
                          <a:cs typeface="Lato"/>
                          <a:sym typeface="Lato"/>
                        </a:rPr>
                        <a:t>$121k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DBSS</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$108k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Multi-Gen</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$73k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Apartment</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-$43k~$68k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Simplified</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-$21</a:t>
                      </a:r>
                      <a:r>
                        <a:rPr lang="en" sz="1000">
                          <a:latin typeface="Lato"/>
                          <a:ea typeface="Lato"/>
                          <a:cs typeface="Lato"/>
                          <a:sym typeface="Lato"/>
                        </a:rPr>
                        <a:t>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New Gen</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-$31k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Improved</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-$36k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66500">
                <a:tc>
                  <a:txBody>
                    <a:bodyPr/>
                    <a:lstStyle/>
                    <a:p>
                      <a:pPr indent="0" lvl="0" marL="0" rtl="0" algn="l">
                        <a:spcBef>
                          <a:spcPts val="0"/>
                        </a:spcBef>
                        <a:spcAft>
                          <a:spcPts val="0"/>
                        </a:spcAft>
                        <a:buNone/>
                      </a:pPr>
                      <a:r>
                        <a:rPr lang="en" sz="1000">
                          <a:latin typeface="Lato"/>
                          <a:ea typeface="Lato"/>
                          <a:cs typeface="Lato"/>
                          <a:sym typeface="Lato"/>
                        </a:rPr>
                        <a:t>Model A/A2</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-$84k~-$53k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0" name="Google Shape;290;p32"/>
          <p:cNvSpPr txBox="1"/>
          <p:nvPr/>
        </p:nvSpPr>
        <p:spPr>
          <a:xfrm>
            <a:off x="928163" y="1695825"/>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Size</a:t>
            </a:r>
            <a:endParaRPr b="1">
              <a:solidFill>
                <a:schemeClr val="accent5"/>
              </a:solidFill>
              <a:latin typeface="Lato Black"/>
              <a:ea typeface="Lato Black"/>
              <a:cs typeface="Lato Black"/>
              <a:sym typeface="Lato Black"/>
            </a:endParaRPr>
          </a:p>
        </p:txBody>
      </p:sp>
      <p:graphicFrame>
        <p:nvGraphicFramePr>
          <p:cNvPr id="291" name="Google Shape;291;p32"/>
          <p:cNvGraphicFramePr/>
          <p:nvPr/>
        </p:nvGraphicFramePr>
        <p:xfrm>
          <a:off x="1000938" y="2015825"/>
          <a:ext cx="3000000" cy="3000000"/>
        </p:xfrm>
        <a:graphic>
          <a:graphicData uri="http://schemas.openxmlformats.org/drawingml/2006/table">
            <a:tbl>
              <a:tblPr>
                <a:noFill/>
                <a:tableStyleId>{53691489-9BC3-4BC7-8711-945B2EFF7A83}</a:tableStyleId>
              </a:tblPr>
              <a:tblGrid>
                <a:gridCol w="1084375"/>
                <a:gridCol w="505100"/>
              </a:tblGrid>
              <a:tr h="266500">
                <a:tc>
                  <a:txBody>
                    <a:bodyPr/>
                    <a:lstStyle/>
                    <a:p>
                      <a:pPr indent="0" lvl="0" marL="0" rtl="0" algn="l">
                        <a:spcBef>
                          <a:spcPts val="0"/>
                        </a:spcBef>
                        <a:spcAft>
                          <a:spcPts val="0"/>
                        </a:spcAft>
                        <a:buNone/>
                      </a:pPr>
                      <a:r>
                        <a:rPr lang="en" sz="1000">
                          <a:latin typeface="Lato"/>
                          <a:ea typeface="Lato"/>
                          <a:cs typeface="Lato"/>
                          <a:sym typeface="Lato"/>
                        </a:rPr>
                        <a:t>Every 100sqft</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$32k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2" name="Google Shape;292;p32"/>
          <p:cNvSpPr txBox="1"/>
          <p:nvPr/>
        </p:nvSpPr>
        <p:spPr>
          <a:xfrm>
            <a:off x="928163" y="2720175"/>
            <a:ext cx="21495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Location </a:t>
            </a:r>
            <a:endParaRPr b="1">
              <a:solidFill>
                <a:schemeClr val="accent5"/>
              </a:solidFill>
              <a:latin typeface="Lato Black"/>
              <a:ea typeface="Lato Black"/>
              <a:cs typeface="Lato Black"/>
              <a:sym typeface="Lato Black"/>
            </a:endParaRPr>
          </a:p>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(v outside central area)</a:t>
            </a:r>
            <a:endParaRPr b="1">
              <a:solidFill>
                <a:schemeClr val="accent5"/>
              </a:solidFill>
              <a:latin typeface="Lato Black"/>
              <a:ea typeface="Lato Black"/>
              <a:cs typeface="Lato Black"/>
              <a:sym typeface="Lato Black"/>
            </a:endParaRPr>
          </a:p>
        </p:txBody>
      </p:sp>
      <p:graphicFrame>
        <p:nvGraphicFramePr>
          <p:cNvPr id="293" name="Google Shape;293;p32"/>
          <p:cNvGraphicFramePr/>
          <p:nvPr/>
        </p:nvGraphicFramePr>
        <p:xfrm>
          <a:off x="1000938" y="3215075"/>
          <a:ext cx="3000000" cy="3000000"/>
        </p:xfrm>
        <a:graphic>
          <a:graphicData uri="http://schemas.openxmlformats.org/drawingml/2006/table">
            <a:tbl>
              <a:tblPr>
                <a:noFill/>
                <a:tableStyleId>{53691489-9BC3-4BC7-8711-945B2EFF7A83}</a:tableStyleId>
              </a:tblPr>
              <a:tblGrid>
                <a:gridCol w="1084375"/>
                <a:gridCol w="505100"/>
              </a:tblGrid>
              <a:tr h="266500">
                <a:tc>
                  <a:txBody>
                    <a:bodyPr/>
                    <a:lstStyle/>
                    <a:p>
                      <a:pPr indent="0" lvl="0" marL="0" rtl="0" algn="l">
                        <a:spcBef>
                          <a:spcPts val="0"/>
                        </a:spcBef>
                        <a:spcAft>
                          <a:spcPts val="0"/>
                        </a:spcAft>
                        <a:buNone/>
                      </a:pPr>
                      <a:r>
                        <a:rPr lang="en" sz="1000">
                          <a:latin typeface="Lato"/>
                          <a:ea typeface="Lato"/>
                          <a:cs typeface="Lato"/>
                          <a:sym typeface="Lato"/>
                        </a:rPr>
                        <a:t>Central</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$84k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294" name="Google Shape;294;p32"/>
          <p:cNvSpPr/>
          <p:nvPr/>
        </p:nvSpPr>
        <p:spPr>
          <a:xfrm>
            <a:off x="3772075" y="1982025"/>
            <a:ext cx="1845900" cy="26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2"/>
          <p:cNvSpPr/>
          <p:nvPr/>
        </p:nvSpPr>
        <p:spPr>
          <a:xfrm>
            <a:off x="1001000" y="1982025"/>
            <a:ext cx="1589400" cy="26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2"/>
          <p:cNvSpPr/>
          <p:nvPr/>
        </p:nvSpPr>
        <p:spPr>
          <a:xfrm>
            <a:off x="1000988" y="3185775"/>
            <a:ext cx="1589400" cy="2664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298" name="Google Shape;298;p32"/>
          <p:cNvPicPr preferRelativeResize="0"/>
          <p:nvPr/>
        </p:nvPicPr>
        <p:blipFill>
          <a:blip r:embed="rId7">
            <a:alphaModFix/>
          </a:blip>
          <a:stretch>
            <a:fillRect/>
          </a:stretch>
        </p:blipFill>
        <p:spPr>
          <a:xfrm>
            <a:off x="5911074" y="1695824"/>
            <a:ext cx="694944" cy="694944"/>
          </a:xfrm>
          <a:prstGeom prst="rect">
            <a:avLst/>
          </a:prstGeom>
          <a:noFill/>
          <a:ln>
            <a:noFill/>
          </a:ln>
        </p:spPr>
      </p:pic>
      <p:sp>
        <p:nvSpPr>
          <p:cNvPr id="299" name="Google Shape;299;p32"/>
          <p:cNvSpPr txBox="1"/>
          <p:nvPr/>
        </p:nvSpPr>
        <p:spPr>
          <a:xfrm>
            <a:off x="6532962" y="1695825"/>
            <a:ext cx="20571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Type (v 1 Room)</a:t>
            </a:r>
            <a:endParaRPr b="1">
              <a:solidFill>
                <a:schemeClr val="accent5"/>
              </a:solidFill>
              <a:latin typeface="Lato Black"/>
              <a:ea typeface="Lato Black"/>
              <a:cs typeface="Lato Black"/>
              <a:sym typeface="Lato Black"/>
            </a:endParaRPr>
          </a:p>
        </p:txBody>
      </p:sp>
      <p:graphicFrame>
        <p:nvGraphicFramePr>
          <p:cNvPr id="300" name="Google Shape;300;p32"/>
          <p:cNvGraphicFramePr/>
          <p:nvPr/>
        </p:nvGraphicFramePr>
        <p:xfrm>
          <a:off x="6605738" y="2015825"/>
          <a:ext cx="3000000" cy="3000000"/>
        </p:xfrm>
        <a:graphic>
          <a:graphicData uri="http://schemas.openxmlformats.org/drawingml/2006/table">
            <a:tbl>
              <a:tblPr>
                <a:noFill/>
                <a:tableStyleId>{53691489-9BC3-4BC7-8711-945B2EFF7A83}</a:tableStyleId>
              </a:tblPr>
              <a:tblGrid>
                <a:gridCol w="770325"/>
                <a:gridCol w="595850"/>
              </a:tblGrid>
              <a:tr h="284075">
                <a:tc>
                  <a:txBody>
                    <a:bodyPr/>
                    <a:lstStyle/>
                    <a:p>
                      <a:pPr indent="0" lvl="0" marL="0" rtl="0" algn="l">
                        <a:spcBef>
                          <a:spcPts val="0"/>
                        </a:spcBef>
                        <a:spcAft>
                          <a:spcPts val="0"/>
                        </a:spcAft>
                        <a:buNone/>
                      </a:pPr>
                      <a:r>
                        <a:rPr lang="en" sz="1000">
                          <a:latin typeface="Lato"/>
                          <a:ea typeface="Lato"/>
                          <a:cs typeface="Lato"/>
                          <a:sym typeface="Lato"/>
                        </a:rPr>
                        <a:t>Multi-Gen</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$73k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Executive</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$35k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5 Room</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$35k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4 Room</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$40k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3 Room</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$28k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2 Room</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$2k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01" name="Google Shape;301;p32"/>
          <p:cNvSpPr/>
          <p:nvPr/>
        </p:nvSpPr>
        <p:spPr>
          <a:xfrm>
            <a:off x="6587150" y="1982025"/>
            <a:ext cx="1332900" cy="250200"/>
          </a:xfrm>
          <a:prstGeom prst="roundRect">
            <a:avLst>
              <a:gd fmla="val 16667" name="adj"/>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par>
                                <p:cTn fill="hold" nodeType="with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par>
                                <p:cTn fill="hold" nodeType="withEffect" presetClass="entr" presetID="10" presetSubtype="0">
                                  <p:stCondLst>
                                    <p:cond delay="0"/>
                                  </p:stCondLst>
                                  <p:childTnLst>
                                    <p:set>
                                      <p:cBhvr>
                                        <p:cTn dur="1" fill="hold">
                                          <p:stCondLst>
                                            <p:cond delay="0"/>
                                          </p:stCondLst>
                                        </p:cTn>
                                        <p:tgtEl>
                                          <p:spTgt spid="296"/>
                                        </p:tgtEl>
                                        <p:attrNameLst>
                                          <p:attrName>style.visibility</p:attrName>
                                        </p:attrNameLst>
                                      </p:cBhvr>
                                      <p:to>
                                        <p:strVal val="visible"/>
                                      </p:to>
                                    </p:set>
                                    <p:animEffect filter="fade" transition="in">
                                      <p:cBhvr>
                                        <p:cTn dur="1000"/>
                                        <p:tgtEl>
                                          <p:spTgt spid="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3"/>
          <p:cNvPicPr preferRelativeResize="0"/>
          <p:nvPr/>
        </p:nvPicPr>
        <p:blipFill rotWithShape="1">
          <a:blip r:embed="rId3">
            <a:alphaModFix/>
          </a:blip>
          <a:srcRect b="0" l="0" r="0" t="0"/>
          <a:stretch/>
        </p:blipFill>
        <p:spPr>
          <a:xfrm>
            <a:off x="322320" y="0"/>
            <a:ext cx="8819385" cy="5143500"/>
          </a:xfrm>
          <a:prstGeom prst="rect">
            <a:avLst/>
          </a:prstGeom>
          <a:noFill/>
          <a:ln>
            <a:noFill/>
          </a:ln>
        </p:spPr>
      </p:pic>
      <p:pic>
        <p:nvPicPr>
          <p:cNvPr id="308" name="Google Shape;308;p33"/>
          <p:cNvPicPr preferRelativeResize="0"/>
          <p:nvPr/>
        </p:nvPicPr>
        <p:blipFill>
          <a:blip r:embed="rId4">
            <a:alphaModFix/>
          </a:blip>
          <a:stretch>
            <a:fillRect/>
          </a:stretch>
        </p:blipFill>
        <p:spPr>
          <a:xfrm>
            <a:off x="5900625" y="3328950"/>
            <a:ext cx="694944" cy="694944"/>
          </a:xfrm>
          <a:prstGeom prst="rect">
            <a:avLst/>
          </a:prstGeom>
          <a:noFill/>
          <a:ln>
            <a:noFill/>
          </a:ln>
        </p:spPr>
      </p:pic>
      <p:pic>
        <p:nvPicPr>
          <p:cNvPr id="309" name="Google Shape;309;p33"/>
          <p:cNvPicPr preferRelativeResize="0"/>
          <p:nvPr/>
        </p:nvPicPr>
        <p:blipFill>
          <a:blip r:embed="rId5">
            <a:alphaModFix/>
          </a:blip>
          <a:stretch>
            <a:fillRect/>
          </a:stretch>
        </p:blipFill>
        <p:spPr>
          <a:xfrm>
            <a:off x="3039125" y="3344975"/>
            <a:ext cx="694944" cy="694944"/>
          </a:xfrm>
          <a:prstGeom prst="rect">
            <a:avLst/>
          </a:prstGeom>
          <a:noFill/>
          <a:ln>
            <a:noFill/>
          </a:ln>
        </p:spPr>
      </p:pic>
      <p:pic>
        <p:nvPicPr>
          <p:cNvPr id="310" name="Google Shape;310;p33"/>
          <p:cNvPicPr preferRelativeResize="0"/>
          <p:nvPr/>
        </p:nvPicPr>
        <p:blipFill>
          <a:blip r:embed="rId6">
            <a:alphaModFix/>
          </a:blip>
          <a:stretch>
            <a:fillRect/>
          </a:stretch>
        </p:blipFill>
        <p:spPr>
          <a:xfrm>
            <a:off x="398675" y="3344975"/>
            <a:ext cx="694944" cy="694944"/>
          </a:xfrm>
          <a:prstGeom prst="rect">
            <a:avLst/>
          </a:prstGeom>
          <a:noFill/>
          <a:ln>
            <a:noFill/>
          </a:ln>
        </p:spPr>
      </p:pic>
      <p:pic>
        <p:nvPicPr>
          <p:cNvPr id="311" name="Google Shape;311;p33"/>
          <p:cNvPicPr preferRelativeResize="0"/>
          <p:nvPr/>
        </p:nvPicPr>
        <p:blipFill>
          <a:blip r:embed="rId7">
            <a:alphaModFix/>
          </a:blip>
          <a:stretch>
            <a:fillRect/>
          </a:stretch>
        </p:blipFill>
        <p:spPr>
          <a:xfrm>
            <a:off x="5973675" y="1700775"/>
            <a:ext cx="694944" cy="694944"/>
          </a:xfrm>
          <a:prstGeom prst="rect">
            <a:avLst/>
          </a:prstGeom>
          <a:noFill/>
          <a:ln>
            <a:noFill/>
          </a:ln>
        </p:spPr>
      </p:pic>
      <p:pic>
        <p:nvPicPr>
          <p:cNvPr id="312" name="Google Shape;312;p33"/>
          <p:cNvPicPr preferRelativeResize="0"/>
          <p:nvPr/>
        </p:nvPicPr>
        <p:blipFill>
          <a:blip r:embed="rId8">
            <a:alphaModFix/>
          </a:blip>
          <a:stretch>
            <a:fillRect/>
          </a:stretch>
        </p:blipFill>
        <p:spPr>
          <a:xfrm>
            <a:off x="322325" y="1700775"/>
            <a:ext cx="694943" cy="694943"/>
          </a:xfrm>
          <a:prstGeom prst="rect">
            <a:avLst/>
          </a:prstGeom>
          <a:noFill/>
          <a:ln>
            <a:noFill/>
          </a:ln>
        </p:spPr>
      </p:pic>
      <p:pic>
        <p:nvPicPr>
          <p:cNvPr id="313" name="Google Shape;313;p33"/>
          <p:cNvPicPr preferRelativeResize="0"/>
          <p:nvPr/>
        </p:nvPicPr>
        <p:blipFill rotWithShape="1">
          <a:blip r:embed="rId9">
            <a:alphaModFix/>
          </a:blip>
          <a:srcRect b="6428" l="0" r="0" t="0"/>
          <a:stretch/>
        </p:blipFill>
        <p:spPr>
          <a:xfrm>
            <a:off x="3077400" y="1695813"/>
            <a:ext cx="694944" cy="704872"/>
          </a:xfrm>
          <a:prstGeom prst="rect">
            <a:avLst/>
          </a:prstGeom>
          <a:noFill/>
          <a:ln>
            <a:noFill/>
          </a:ln>
        </p:spPr>
      </p:pic>
      <p:sp>
        <p:nvSpPr>
          <p:cNvPr id="314" name="Google Shape;314;p33"/>
          <p:cNvSpPr txBox="1"/>
          <p:nvPr/>
        </p:nvSpPr>
        <p:spPr>
          <a:xfrm>
            <a:off x="684100" y="657450"/>
            <a:ext cx="80610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Flat’s floor level and HDB block’s characteristics also have an impact on resale price but amenities have limited impact</a:t>
            </a:r>
            <a:endParaRPr sz="500"/>
          </a:p>
        </p:txBody>
      </p:sp>
      <p:sp>
        <p:nvSpPr>
          <p:cNvPr id="315" name="Google Shape;315;p33"/>
          <p:cNvSpPr txBox="1"/>
          <p:nvPr/>
        </p:nvSpPr>
        <p:spPr>
          <a:xfrm>
            <a:off x="1020562" y="1695825"/>
            <a:ext cx="20571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Floor Level </a:t>
            </a:r>
            <a:r>
              <a:rPr b="1" lang="en">
                <a:solidFill>
                  <a:schemeClr val="accent5"/>
                </a:solidFill>
                <a:latin typeface="Lato Black"/>
                <a:ea typeface="Lato Black"/>
                <a:cs typeface="Lato Black"/>
                <a:sym typeface="Lato Black"/>
              </a:rPr>
              <a:t>(v &lt;Lvl 16)</a:t>
            </a:r>
            <a:endParaRPr b="1">
              <a:solidFill>
                <a:schemeClr val="accent5"/>
              </a:solidFill>
              <a:latin typeface="Lato Black"/>
              <a:ea typeface="Lato Black"/>
              <a:cs typeface="Lato Black"/>
              <a:sym typeface="Lato Black"/>
            </a:endParaRPr>
          </a:p>
        </p:txBody>
      </p:sp>
      <p:graphicFrame>
        <p:nvGraphicFramePr>
          <p:cNvPr id="316" name="Google Shape;316;p33"/>
          <p:cNvGraphicFramePr/>
          <p:nvPr/>
        </p:nvGraphicFramePr>
        <p:xfrm>
          <a:off x="1093338" y="2015825"/>
          <a:ext cx="3000000" cy="3000000"/>
        </p:xfrm>
        <a:graphic>
          <a:graphicData uri="http://schemas.openxmlformats.org/drawingml/2006/table">
            <a:tbl>
              <a:tblPr>
                <a:noFill/>
                <a:tableStyleId>{53691489-9BC3-4BC7-8711-945B2EFF7A83}</a:tableStyleId>
              </a:tblPr>
              <a:tblGrid>
                <a:gridCol w="770325"/>
                <a:gridCol w="595850"/>
              </a:tblGrid>
              <a:tr h="284075">
                <a:tc>
                  <a:txBody>
                    <a:bodyPr/>
                    <a:lstStyle/>
                    <a:p>
                      <a:pPr indent="0" lvl="0" marL="0" rtl="0" algn="l">
                        <a:spcBef>
                          <a:spcPts val="0"/>
                        </a:spcBef>
                        <a:spcAft>
                          <a:spcPts val="0"/>
                        </a:spcAft>
                        <a:buNone/>
                      </a:pPr>
                      <a:r>
                        <a:rPr lang="en" sz="1000">
                          <a:latin typeface="Lato"/>
                          <a:ea typeface="Lato"/>
                          <a:cs typeface="Lato"/>
                          <a:sym typeface="Lato"/>
                        </a:rPr>
                        <a:t>&gt;Lvl 30</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$75k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284075">
                <a:tc>
                  <a:txBody>
                    <a:bodyPr/>
                    <a:lstStyle/>
                    <a:p>
                      <a:pPr indent="0" lvl="0" marL="0" rtl="0" algn="l">
                        <a:spcBef>
                          <a:spcPts val="0"/>
                        </a:spcBef>
                        <a:spcAft>
                          <a:spcPts val="0"/>
                        </a:spcAft>
                        <a:buNone/>
                      </a:pPr>
                      <a:r>
                        <a:rPr lang="en" sz="1000">
                          <a:latin typeface="Lato"/>
                          <a:ea typeface="Lato"/>
                          <a:cs typeface="Lato"/>
                          <a:sym typeface="Lato"/>
                        </a:rPr>
                        <a:t>Lvl 16~30</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$44k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17" name="Google Shape;317;p33"/>
          <p:cNvSpPr txBox="1"/>
          <p:nvPr/>
        </p:nvSpPr>
        <p:spPr>
          <a:xfrm>
            <a:off x="3699288" y="1695825"/>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HDB Block Height</a:t>
            </a:r>
            <a:endParaRPr b="1">
              <a:solidFill>
                <a:schemeClr val="accent5"/>
              </a:solidFill>
              <a:latin typeface="Lato Black"/>
              <a:ea typeface="Lato Black"/>
              <a:cs typeface="Lato Black"/>
              <a:sym typeface="Lato Black"/>
            </a:endParaRPr>
          </a:p>
        </p:txBody>
      </p:sp>
      <p:graphicFrame>
        <p:nvGraphicFramePr>
          <p:cNvPr id="318" name="Google Shape;318;p33"/>
          <p:cNvGraphicFramePr/>
          <p:nvPr/>
        </p:nvGraphicFramePr>
        <p:xfrm>
          <a:off x="3772063" y="2015825"/>
          <a:ext cx="3000000" cy="3000000"/>
        </p:xfrm>
        <a:graphic>
          <a:graphicData uri="http://schemas.openxmlformats.org/drawingml/2006/table">
            <a:tbl>
              <a:tblPr>
                <a:noFill/>
                <a:tableStyleId>{53691489-9BC3-4BC7-8711-945B2EFF7A83}</a:tableStyleId>
              </a:tblPr>
              <a:tblGrid>
                <a:gridCol w="944800"/>
                <a:gridCol w="937800"/>
              </a:tblGrid>
              <a:tr h="266500">
                <a:tc>
                  <a:txBody>
                    <a:bodyPr/>
                    <a:lstStyle/>
                    <a:p>
                      <a:pPr indent="0" lvl="0" marL="0" rtl="0" algn="l">
                        <a:spcBef>
                          <a:spcPts val="0"/>
                        </a:spcBef>
                        <a:spcAft>
                          <a:spcPts val="0"/>
                        </a:spcAft>
                        <a:buNone/>
                      </a:pPr>
                      <a:r>
                        <a:rPr lang="en" sz="1000">
                          <a:latin typeface="Lato"/>
                          <a:ea typeface="Lato"/>
                          <a:cs typeface="Lato"/>
                          <a:sym typeface="Lato"/>
                        </a:rPr>
                        <a:t>Every 10 lvls</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$63k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19" name="Google Shape;319;p33"/>
          <p:cNvSpPr txBox="1"/>
          <p:nvPr/>
        </p:nvSpPr>
        <p:spPr>
          <a:xfrm>
            <a:off x="6595563" y="1695825"/>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HDB Age</a:t>
            </a:r>
            <a:endParaRPr b="1">
              <a:solidFill>
                <a:schemeClr val="accent5"/>
              </a:solidFill>
              <a:latin typeface="Lato Black"/>
              <a:ea typeface="Lato Black"/>
              <a:cs typeface="Lato Black"/>
              <a:sym typeface="Lato Black"/>
            </a:endParaRPr>
          </a:p>
        </p:txBody>
      </p:sp>
      <p:graphicFrame>
        <p:nvGraphicFramePr>
          <p:cNvPr id="320" name="Google Shape;320;p33"/>
          <p:cNvGraphicFramePr/>
          <p:nvPr/>
        </p:nvGraphicFramePr>
        <p:xfrm>
          <a:off x="6668338" y="2015825"/>
          <a:ext cx="3000000" cy="3000000"/>
        </p:xfrm>
        <a:graphic>
          <a:graphicData uri="http://schemas.openxmlformats.org/drawingml/2006/table">
            <a:tbl>
              <a:tblPr>
                <a:noFill/>
                <a:tableStyleId>{53691489-9BC3-4BC7-8711-945B2EFF7A83}</a:tableStyleId>
              </a:tblPr>
              <a:tblGrid>
                <a:gridCol w="1206625"/>
                <a:gridCol w="515450"/>
              </a:tblGrid>
              <a:tr h="266500">
                <a:tc>
                  <a:txBody>
                    <a:bodyPr/>
                    <a:lstStyle/>
                    <a:p>
                      <a:pPr indent="0" lvl="0" marL="0" rtl="0" algn="l">
                        <a:spcBef>
                          <a:spcPts val="0"/>
                        </a:spcBef>
                        <a:spcAft>
                          <a:spcPts val="0"/>
                        </a:spcAft>
                        <a:buNone/>
                      </a:pPr>
                      <a:r>
                        <a:rPr lang="en" sz="1000">
                          <a:latin typeface="Lato"/>
                          <a:ea typeface="Lato"/>
                          <a:cs typeface="Lato"/>
                          <a:sym typeface="Lato"/>
                        </a:rPr>
                        <a:t>Every 10 yrs older</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a:t>
                      </a:r>
                      <a:r>
                        <a:rPr lang="en" sz="1000">
                          <a:latin typeface="Lato"/>
                          <a:ea typeface="Lato"/>
                          <a:cs typeface="Lato"/>
                          <a:sym typeface="Lato"/>
                        </a:rPr>
                        <a:t>$23k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1" name="Google Shape;321;p33"/>
          <p:cNvSpPr txBox="1"/>
          <p:nvPr/>
        </p:nvSpPr>
        <p:spPr>
          <a:xfrm>
            <a:off x="1020562" y="3328950"/>
            <a:ext cx="20571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MRT Distance</a:t>
            </a:r>
            <a:endParaRPr b="1">
              <a:solidFill>
                <a:schemeClr val="accent5"/>
              </a:solidFill>
              <a:latin typeface="Lato Black"/>
              <a:ea typeface="Lato Black"/>
              <a:cs typeface="Lato Black"/>
              <a:sym typeface="Lato Black"/>
            </a:endParaRPr>
          </a:p>
        </p:txBody>
      </p:sp>
      <p:graphicFrame>
        <p:nvGraphicFramePr>
          <p:cNvPr id="322" name="Google Shape;322;p33"/>
          <p:cNvGraphicFramePr/>
          <p:nvPr/>
        </p:nvGraphicFramePr>
        <p:xfrm>
          <a:off x="1093338" y="3648950"/>
          <a:ext cx="3000000" cy="3000000"/>
        </p:xfrm>
        <a:graphic>
          <a:graphicData uri="http://schemas.openxmlformats.org/drawingml/2006/table">
            <a:tbl>
              <a:tblPr>
                <a:noFill/>
                <a:tableStyleId>{53691489-9BC3-4BC7-8711-945B2EFF7A83}</a:tableStyleId>
              </a:tblPr>
              <a:tblGrid>
                <a:gridCol w="902925"/>
                <a:gridCol w="588875"/>
              </a:tblGrid>
              <a:tr h="284075">
                <a:tc>
                  <a:txBody>
                    <a:bodyPr/>
                    <a:lstStyle/>
                    <a:p>
                      <a:pPr indent="0" lvl="0" marL="0" rtl="0" algn="l">
                        <a:spcBef>
                          <a:spcPts val="0"/>
                        </a:spcBef>
                        <a:spcAft>
                          <a:spcPts val="0"/>
                        </a:spcAft>
                        <a:buNone/>
                      </a:pPr>
                      <a:r>
                        <a:rPr lang="en" sz="1000">
                          <a:latin typeface="Lato"/>
                          <a:ea typeface="Lato"/>
                          <a:cs typeface="Lato"/>
                          <a:sym typeface="Lato"/>
                        </a:rPr>
                        <a:t>Every 100m further</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a:t>
                      </a:r>
                      <a:r>
                        <a:rPr lang="en" sz="1000">
                          <a:latin typeface="Lato"/>
                          <a:ea typeface="Lato"/>
                          <a:cs typeface="Lato"/>
                          <a:sym typeface="Lato"/>
                        </a:rPr>
                        <a:t>$4.6k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3" name="Google Shape;323;p33"/>
          <p:cNvSpPr txBox="1"/>
          <p:nvPr/>
        </p:nvSpPr>
        <p:spPr>
          <a:xfrm>
            <a:off x="3699288" y="3328950"/>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Hawker Centre Distance</a:t>
            </a:r>
            <a:endParaRPr b="1">
              <a:solidFill>
                <a:schemeClr val="accent5"/>
              </a:solidFill>
              <a:latin typeface="Lato Black"/>
              <a:ea typeface="Lato Black"/>
              <a:cs typeface="Lato Black"/>
              <a:sym typeface="Lato Black"/>
            </a:endParaRPr>
          </a:p>
        </p:txBody>
      </p:sp>
      <p:graphicFrame>
        <p:nvGraphicFramePr>
          <p:cNvPr id="324" name="Google Shape;324;p33"/>
          <p:cNvGraphicFramePr/>
          <p:nvPr/>
        </p:nvGraphicFramePr>
        <p:xfrm>
          <a:off x="3772063" y="3648950"/>
          <a:ext cx="3000000" cy="3000000"/>
        </p:xfrm>
        <a:graphic>
          <a:graphicData uri="http://schemas.openxmlformats.org/drawingml/2006/table">
            <a:tbl>
              <a:tblPr>
                <a:noFill/>
                <a:tableStyleId>{53691489-9BC3-4BC7-8711-945B2EFF7A83}</a:tableStyleId>
              </a:tblPr>
              <a:tblGrid>
                <a:gridCol w="873625"/>
                <a:gridCol w="616825"/>
              </a:tblGrid>
              <a:tr h="390975">
                <a:tc>
                  <a:txBody>
                    <a:bodyPr/>
                    <a:lstStyle/>
                    <a:p>
                      <a:pPr indent="0" lvl="0" marL="0" rtl="0" algn="l">
                        <a:spcBef>
                          <a:spcPts val="0"/>
                        </a:spcBef>
                        <a:spcAft>
                          <a:spcPts val="0"/>
                        </a:spcAft>
                        <a:buNone/>
                      </a:pPr>
                      <a:r>
                        <a:rPr lang="en" sz="1000">
                          <a:latin typeface="Lato"/>
                          <a:ea typeface="Lato"/>
                          <a:cs typeface="Lato"/>
                          <a:sym typeface="Lato"/>
                        </a:rPr>
                        <a:t>Every 100m further</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a:t>
                      </a:r>
                      <a:r>
                        <a:rPr lang="en" sz="1000">
                          <a:latin typeface="Lato"/>
                          <a:ea typeface="Lato"/>
                          <a:cs typeface="Lato"/>
                          <a:sym typeface="Lato"/>
                        </a:rPr>
                        <a:t>$1.8k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5" name="Google Shape;325;p33"/>
          <p:cNvSpPr txBox="1"/>
          <p:nvPr/>
        </p:nvSpPr>
        <p:spPr>
          <a:xfrm>
            <a:off x="6595563" y="3328950"/>
            <a:ext cx="2149500" cy="2502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Mall Distance</a:t>
            </a:r>
            <a:endParaRPr b="1">
              <a:solidFill>
                <a:schemeClr val="accent5"/>
              </a:solidFill>
              <a:latin typeface="Lato Black"/>
              <a:ea typeface="Lato Black"/>
              <a:cs typeface="Lato Black"/>
              <a:sym typeface="Lato Black"/>
            </a:endParaRPr>
          </a:p>
        </p:txBody>
      </p:sp>
      <p:graphicFrame>
        <p:nvGraphicFramePr>
          <p:cNvPr id="326" name="Google Shape;326;p33"/>
          <p:cNvGraphicFramePr/>
          <p:nvPr/>
        </p:nvGraphicFramePr>
        <p:xfrm>
          <a:off x="6668338" y="3648950"/>
          <a:ext cx="3000000" cy="3000000"/>
        </p:xfrm>
        <a:graphic>
          <a:graphicData uri="http://schemas.openxmlformats.org/drawingml/2006/table">
            <a:tbl>
              <a:tblPr>
                <a:noFill/>
                <a:tableStyleId>{53691489-9BC3-4BC7-8711-945B2EFF7A83}</a:tableStyleId>
              </a:tblPr>
              <a:tblGrid>
                <a:gridCol w="876075"/>
                <a:gridCol w="614400"/>
              </a:tblGrid>
              <a:tr h="390975">
                <a:tc>
                  <a:txBody>
                    <a:bodyPr/>
                    <a:lstStyle/>
                    <a:p>
                      <a:pPr indent="0" lvl="0" marL="0" rtl="0" algn="l">
                        <a:spcBef>
                          <a:spcPts val="0"/>
                        </a:spcBef>
                        <a:spcAft>
                          <a:spcPts val="0"/>
                        </a:spcAft>
                        <a:buNone/>
                      </a:pPr>
                      <a:r>
                        <a:rPr lang="en" sz="1000">
                          <a:solidFill>
                            <a:schemeClr val="dk1"/>
                          </a:solidFill>
                          <a:latin typeface="Lato"/>
                          <a:ea typeface="Lato"/>
                          <a:cs typeface="Lato"/>
                          <a:sym typeface="Lato"/>
                        </a:rPr>
                        <a:t>Every 100m further</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000">
                          <a:latin typeface="Lato"/>
                          <a:ea typeface="Lato"/>
                          <a:cs typeface="Lato"/>
                          <a:sym typeface="Lato"/>
                        </a:rPr>
                        <a:t>$1.1k</a:t>
                      </a:r>
                      <a:endParaRPr sz="1000">
                        <a:latin typeface="Lato"/>
                        <a:ea typeface="Lato"/>
                        <a:cs typeface="Lato"/>
                        <a:sym typeface="Lato"/>
                      </a:endParaRPr>
                    </a:p>
                  </a:txBody>
                  <a:tcPr marT="0" marB="0"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27" name="Google Shape;327;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p34"/>
          <p:cNvPicPr preferRelativeResize="0"/>
          <p:nvPr/>
        </p:nvPicPr>
        <p:blipFill rotWithShape="1">
          <a:blip r:embed="rId3">
            <a:alphaModFix/>
          </a:blip>
          <a:srcRect b="0" l="0" r="0" t="0"/>
          <a:stretch/>
        </p:blipFill>
        <p:spPr>
          <a:xfrm>
            <a:off x="301270" y="0"/>
            <a:ext cx="8819385" cy="5143500"/>
          </a:xfrm>
          <a:prstGeom prst="rect">
            <a:avLst/>
          </a:prstGeom>
          <a:noFill/>
          <a:ln>
            <a:noFill/>
          </a:ln>
        </p:spPr>
      </p:pic>
      <p:sp>
        <p:nvSpPr>
          <p:cNvPr id="334" name="Google Shape;334;p34"/>
          <p:cNvSpPr txBox="1"/>
          <p:nvPr/>
        </p:nvSpPr>
        <p:spPr>
          <a:xfrm>
            <a:off x="684101" y="657450"/>
            <a:ext cx="78441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In summary, a data-driven approach gives insights on most important factors affecting the price you can expect to pay</a:t>
            </a:r>
            <a:endParaRPr sz="500"/>
          </a:p>
        </p:txBody>
      </p:sp>
      <p:grpSp>
        <p:nvGrpSpPr>
          <p:cNvPr id="335" name="Google Shape;335;p34"/>
          <p:cNvGrpSpPr/>
          <p:nvPr/>
        </p:nvGrpSpPr>
        <p:grpSpPr>
          <a:xfrm>
            <a:off x="453675" y="1721688"/>
            <a:ext cx="2763625" cy="694400"/>
            <a:chOff x="453675" y="1589088"/>
            <a:chExt cx="2763625" cy="694400"/>
          </a:xfrm>
        </p:grpSpPr>
        <p:pic>
          <p:nvPicPr>
            <p:cNvPr id="336" name="Google Shape;336;p34"/>
            <p:cNvPicPr preferRelativeResize="0"/>
            <p:nvPr/>
          </p:nvPicPr>
          <p:blipFill>
            <a:blip r:embed="rId4">
              <a:alphaModFix/>
            </a:blip>
            <a:stretch>
              <a:fillRect/>
            </a:stretch>
          </p:blipFill>
          <p:spPr>
            <a:xfrm>
              <a:off x="453675" y="1589088"/>
              <a:ext cx="694400" cy="694400"/>
            </a:xfrm>
            <a:prstGeom prst="rect">
              <a:avLst/>
            </a:prstGeom>
            <a:noFill/>
            <a:ln>
              <a:noFill/>
            </a:ln>
          </p:spPr>
        </p:pic>
        <p:sp>
          <p:nvSpPr>
            <p:cNvPr id="337" name="Google Shape;337;p34"/>
            <p:cNvSpPr txBox="1"/>
            <p:nvPr/>
          </p:nvSpPr>
          <p:spPr>
            <a:xfrm>
              <a:off x="1075300" y="1703500"/>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Model</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sp>
          <p:nvSpPr>
            <p:cNvPr id="338" name="Google Shape;338;p34"/>
            <p:cNvSpPr txBox="1"/>
            <p:nvPr/>
          </p:nvSpPr>
          <p:spPr>
            <a:xfrm>
              <a:off x="2044900" y="1688038"/>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$414k</a:t>
              </a:r>
              <a:endParaRPr b="1" sz="3000">
                <a:solidFill>
                  <a:schemeClr val="accent5"/>
                </a:solidFill>
                <a:latin typeface="Lato Black"/>
                <a:ea typeface="Lato Black"/>
                <a:cs typeface="Lato Black"/>
                <a:sym typeface="Lato Black"/>
              </a:endParaRPr>
            </a:p>
          </p:txBody>
        </p:sp>
      </p:grpSp>
      <p:grpSp>
        <p:nvGrpSpPr>
          <p:cNvPr id="339" name="Google Shape;339;p34"/>
          <p:cNvGrpSpPr/>
          <p:nvPr/>
        </p:nvGrpSpPr>
        <p:grpSpPr>
          <a:xfrm>
            <a:off x="1020550" y="2837688"/>
            <a:ext cx="2901175" cy="694944"/>
            <a:chOff x="955800" y="2416625"/>
            <a:chExt cx="2901175" cy="694944"/>
          </a:xfrm>
        </p:grpSpPr>
        <p:sp>
          <p:nvSpPr>
            <p:cNvPr id="340" name="Google Shape;340;p34"/>
            <p:cNvSpPr txBox="1"/>
            <p:nvPr/>
          </p:nvSpPr>
          <p:spPr>
            <a:xfrm>
              <a:off x="2684575" y="2515850"/>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$84k</a:t>
              </a:r>
              <a:endParaRPr b="1" sz="3000">
                <a:solidFill>
                  <a:schemeClr val="accent5"/>
                </a:solidFill>
                <a:latin typeface="Lato Black"/>
                <a:ea typeface="Lato Black"/>
                <a:cs typeface="Lato Black"/>
                <a:sym typeface="Lato Black"/>
              </a:endParaRPr>
            </a:p>
          </p:txBody>
        </p:sp>
        <p:pic>
          <p:nvPicPr>
            <p:cNvPr id="341" name="Google Shape;341;p34"/>
            <p:cNvPicPr preferRelativeResize="0"/>
            <p:nvPr/>
          </p:nvPicPr>
          <p:blipFill rotWithShape="1">
            <a:blip r:embed="rId5">
              <a:alphaModFix/>
            </a:blip>
            <a:srcRect b="26458" l="26453" r="26458" t="26453"/>
            <a:stretch/>
          </p:blipFill>
          <p:spPr>
            <a:xfrm>
              <a:off x="955800" y="2416625"/>
              <a:ext cx="694944" cy="694944"/>
            </a:xfrm>
            <a:prstGeom prst="rect">
              <a:avLst/>
            </a:prstGeom>
            <a:noFill/>
            <a:ln>
              <a:noFill/>
            </a:ln>
          </p:spPr>
        </p:pic>
        <p:sp>
          <p:nvSpPr>
            <p:cNvPr id="342" name="Google Shape;342;p34"/>
            <p:cNvSpPr txBox="1"/>
            <p:nvPr/>
          </p:nvSpPr>
          <p:spPr>
            <a:xfrm>
              <a:off x="1542350" y="2531325"/>
              <a:ext cx="11424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Location</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343" name="Google Shape;343;p34"/>
          <p:cNvGrpSpPr/>
          <p:nvPr/>
        </p:nvGrpSpPr>
        <p:grpSpPr>
          <a:xfrm>
            <a:off x="1585950" y="3954500"/>
            <a:ext cx="2802650" cy="694943"/>
            <a:chOff x="1530125" y="3111250"/>
            <a:chExt cx="2802650" cy="694943"/>
          </a:xfrm>
        </p:grpSpPr>
        <p:pic>
          <p:nvPicPr>
            <p:cNvPr id="344" name="Google Shape;344;p34"/>
            <p:cNvPicPr preferRelativeResize="0"/>
            <p:nvPr/>
          </p:nvPicPr>
          <p:blipFill>
            <a:blip r:embed="rId6">
              <a:alphaModFix/>
            </a:blip>
            <a:stretch>
              <a:fillRect/>
            </a:stretch>
          </p:blipFill>
          <p:spPr>
            <a:xfrm>
              <a:off x="1530125" y="3111250"/>
              <a:ext cx="694943" cy="694943"/>
            </a:xfrm>
            <a:prstGeom prst="rect">
              <a:avLst/>
            </a:prstGeom>
            <a:noFill/>
            <a:ln>
              <a:noFill/>
            </a:ln>
          </p:spPr>
        </p:pic>
        <p:sp>
          <p:nvSpPr>
            <p:cNvPr id="345" name="Google Shape;345;p34"/>
            <p:cNvSpPr txBox="1"/>
            <p:nvPr/>
          </p:nvSpPr>
          <p:spPr>
            <a:xfrm>
              <a:off x="2190775" y="3225925"/>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Floor Level</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sp>
          <p:nvSpPr>
            <p:cNvPr id="346" name="Google Shape;346;p34"/>
            <p:cNvSpPr txBox="1"/>
            <p:nvPr/>
          </p:nvSpPr>
          <p:spPr>
            <a:xfrm>
              <a:off x="3160375" y="3210463"/>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$75k</a:t>
              </a:r>
              <a:endParaRPr b="1" sz="3000">
                <a:solidFill>
                  <a:schemeClr val="accent5"/>
                </a:solidFill>
                <a:latin typeface="Lato Black"/>
                <a:ea typeface="Lato Black"/>
                <a:cs typeface="Lato Black"/>
                <a:sym typeface="Lato Black"/>
              </a:endParaRPr>
            </a:p>
          </p:txBody>
        </p:sp>
      </p:grpSp>
      <p:grpSp>
        <p:nvGrpSpPr>
          <p:cNvPr id="347" name="Google Shape;347;p34"/>
          <p:cNvGrpSpPr/>
          <p:nvPr/>
        </p:nvGrpSpPr>
        <p:grpSpPr>
          <a:xfrm>
            <a:off x="4926850" y="2832863"/>
            <a:ext cx="2876800" cy="704872"/>
            <a:chOff x="5310675" y="2403800"/>
            <a:chExt cx="2876800" cy="704872"/>
          </a:xfrm>
        </p:grpSpPr>
        <p:pic>
          <p:nvPicPr>
            <p:cNvPr id="348" name="Google Shape;348;p34"/>
            <p:cNvPicPr preferRelativeResize="0"/>
            <p:nvPr/>
          </p:nvPicPr>
          <p:blipFill rotWithShape="1">
            <a:blip r:embed="rId7">
              <a:alphaModFix/>
            </a:blip>
            <a:srcRect b="6428" l="0" r="0" t="0"/>
            <a:stretch/>
          </p:blipFill>
          <p:spPr>
            <a:xfrm>
              <a:off x="5310675" y="2403800"/>
              <a:ext cx="694944" cy="704872"/>
            </a:xfrm>
            <a:prstGeom prst="rect">
              <a:avLst/>
            </a:prstGeom>
            <a:noFill/>
            <a:ln>
              <a:noFill/>
            </a:ln>
          </p:spPr>
        </p:pic>
        <p:sp>
          <p:nvSpPr>
            <p:cNvPr id="349" name="Google Shape;349;p34"/>
            <p:cNvSpPr txBox="1"/>
            <p:nvPr/>
          </p:nvSpPr>
          <p:spPr>
            <a:xfrm>
              <a:off x="7015075" y="2507850"/>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$63k</a:t>
              </a:r>
              <a:endParaRPr b="1" sz="3000">
                <a:solidFill>
                  <a:schemeClr val="accent5"/>
                </a:solidFill>
                <a:latin typeface="Lato Black"/>
                <a:ea typeface="Lato Black"/>
                <a:cs typeface="Lato Black"/>
                <a:sym typeface="Lato Black"/>
              </a:endParaRPr>
            </a:p>
          </p:txBody>
        </p:sp>
        <p:sp>
          <p:nvSpPr>
            <p:cNvPr id="350" name="Google Shape;350;p34"/>
            <p:cNvSpPr txBox="1"/>
            <p:nvPr/>
          </p:nvSpPr>
          <p:spPr>
            <a:xfrm>
              <a:off x="5946075" y="2523325"/>
              <a:ext cx="10692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HDB Height</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351" name="Google Shape;351;p34"/>
          <p:cNvGrpSpPr/>
          <p:nvPr/>
        </p:nvGrpSpPr>
        <p:grpSpPr>
          <a:xfrm>
            <a:off x="4468924" y="1721424"/>
            <a:ext cx="2630301" cy="694944"/>
            <a:chOff x="4852749" y="1588824"/>
            <a:chExt cx="2630301" cy="694944"/>
          </a:xfrm>
        </p:grpSpPr>
        <p:sp>
          <p:nvSpPr>
            <p:cNvPr id="352" name="Google Shape;352;p34"/>
            <p:cNvSpPr txBox="1"/>
            <p:nvPr/>
          </p:nvSpPr>
          <p:spPr>
            <a:xfrm>
              <a:off x="6310650" y="1688038"/>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$73k</a:t>
              </a:r>
              <a:endParaRPr b="1" sz="3000">
                <a:solidFill>
                  <a:schemeClr val="accent5"/>
                </a:solidFill>
                <a:latin typeface="Lato Black"/>
                <a:ea typeface="Lato Black"/>
                <a:cs typeface="Lato Black"/>
                <a:sym typeface="Lato Black"/>
              </a:endParaRPr>
            </a:p>
          </p:txBody>
        </p:sp>
        <p:pic>
          <p:nvPicPr>
            <p:cNvPr id="353" name="Google Shape;353;p34"/>
            <p:cNvPicPr preferRelativeResize="0"/>
            <p:nvPr/>
          </p:nvPicPr>
          <p:blipFill>
            <a:blip r:embed="rId8">
              <a:alphaModFix/>
            </a:blip>
            <a:stretch>
              <a:fillRect/>
            </a:stretch>
          </p:blipFill>
          <p:spPr>
            <a:xfrm>
              <a:off x="4852749" y="1588824"/>
              <a:ext cx="694944" cy="694944"/>
            </a:xfrm>
            <a:prstGeom prst="rect">
              <a:avLst/>
            </a:prstGeom>
            <a:noFill/>
            <a:ln>
              <a:noFill/>
            </a:ln>
          </p:spPr>
        </p:pic>
        <p:sp>
          <p:nvSpPr>
            <p:cNvPr id="354" name="Google Shape;354;p34"/>
            <p:cNvSpPr txBox="1"/>
            <p:nvPr/>
          </p:nvSpPr>
          <p:spPr>
            <a:xfrm>
              <a:off x="5471500" y="1703500"/>
              <a:ext cx="8391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Type</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355" name="Google Shape;355;p34"/>
          <p:cNvGrpSpPr/>
          <p:nvPr/>
        </p:nvGrpSpPr>
        <p:grpSpPr>
          <a:xfrm>
            <a:off x="5499125" y="3994600"/>
            <a:ext cx="2771400" cy="685017"/>
            <a:chOff x="5882950" y="3268800"/>
            <a:chExt cx="2771400" cy="685017"/>
          </a:xfrm>
        </p:grpSpPr>
        <p:sp>
          <p:nvSpPr>
            <p:cNvPr id="356" name="Google Shape;356;p34"/>
            <p:cNvSpPr txBox="1"/>
            <p:nvPr/>
          </p:nvSpPr>
          <p:spPr>
            <a:xfrm>
              <a:off x="7481950" y="3327913"/>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$32k</a:t>
              </a:r>
              <a:endParaRPr b="1" sz="3000">
                <a:solidFill>
                  <a:schemeClr val="accent5"/>
                </a:solidFill>
                <a:latin typeface="Lato Black"/>
                <a:ea typeface="Lato Black"/>
                <a:cs typeface="Lato Black"/>
                <a:sym typeface="Lato Black"/>
              </a:endParaRPr>
            </a:p>
          </p:txBody>
        </p:sp>
        <p:pic>
          <p:nvPicPr>
            <p:cNvPr id="357" name="Google Shape;357;p34"/>
            <p:cNvPicPr preferRelativeResize="0"/>
            <p:nvPr/>
          </p:nvPicPr>
          <p:blipFill rotWithShape="1">
            <a:blip r:embed="rId9">
              <a:alphaModFix/>
            </a:blip>
            <a:srcRect b="29335" l="22208" r="22627" t="20121"/>
            <a:stretch/>
          </p:blipFill>
          <p:spPr>
            <a:xfrm>
              <a:off x="5882950" y="3268800"/>
              <a:ext cx="694944" cy="685017"/>
            </a:xfrm>
            <a:prstGeom prst="rect">
              <a:avLst/>
            </a:prstGeom>
            <a:noFill/>
            <a:ln>
              <a:noFill/>
            </a:ln>
          </p:spPr>
        </p:pic>
        <p:sp>
          <p:nvSpPr>
            <p:cNvPr id="358" name="Google Shape;358;p34"/>
            <p:cNvSpPr txBox="1"/>
            <p:nvPr/>
          </p:nvSpPr>
          <p:spPr>
            <a:xfrm>
              <a:off x="6512350" y="3343375"/>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Floor Area</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e</a:t>
              </a:r>
              <a:r>
                <a:rPr b="1" lang="en">
                  <a:solidFill>
                    <a:schemeClr val="accent5"/>
                  </a:solidFill>
                  <a:latin typeface="Lato Black"/>
                  <a:ea typeface="Lato Black"/>
                  <a:cs typeface="Lato Black"/>
                  <a:sym typeface="Lato Black"/>
                </a:rPr>
                <a:t>a 100sqft</a:t>
              </a:r>
              <a:endParaRPr b="1">
                <a:solidFill>
                  <a:schemeClr val="accent5"/>
                </a:solidFill>
                <a:latin typeface="Lato Black"/>
                <a:ea typeface="Lato Black"/>
                <a:cs typeface="Lato Black"/>
                <a:sym typeface="Lato Black"/>
              </a:endParaRPr>
            </a:p>
          </p:txBody>
        </p:sp>
      </p:grpSp>
      <p:sp>
        <p:nvSpPr>
          <p:cNvPr id="359" name="Google Shape;359;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p35"/>
          <p:cNvPicPr preferRelativeResize="0"/>
          <p:nvPr/>
        </p:nvPicPr>
        <p:blipFill rotWithShape="1">
          <a:blip r:embed="rId3">
            <a:alphaModFix/>
          </a:blip>
          <a:srcRect b="0" l="0" r="0" t="0"/>
          <a:stretch/>
        </p:blipFill>
        <p:spPr>
          <a:xfrm>
            <a:off x="322320" y="0"/>
            <a:ext cx="8819385" cy="5143500"/>
          </a:xfrm>
          <a:prstGeom prst="rect">
            <a:avLst/>
          </a:prstGeom>
          <a:noFill/>
          <a:ln>
            <a:noFill/>
          </a:ln>
        </p:spPr>
      </p:pic>
      <p:grpSp>
        <p:nvGrpSpPr>
          <p:cNvPr id="366" name="Google Shape;366;p35"/>
          <p:cNvGrpSpPr/>
          <p:nvPr/>
        </p:nvGrpSpPr>
        <p:grpSpPr>
          <a:xfrm>
            <a:off x="4385906" y="1858049"/>
            <a:ext cx="3647596" cy="1642393"/>
            <a:chOff x="2373285" y="1282147"/>
            <a:chExt cx="9449731" cy="4379715"/>
          </a:xfrm>
        </p:grpSpPr>
        <p:sp>
          <p:nvSpPr>
            <p:cNvPr id="367" name="Google Shape;367;p35"/>
            <p:cNvSpPr txBox="1"/>
            <p:nvPr/>
          </p:nvSpPr>
          <p:spPr>
            <a:xfrm>
              <a:off x="2373316" y="3262762"/>
              <a:ext cx="9449700" cy="2399100"/>
            </a:xfrm>
            <a:prstGeom prst="rect">
              <a:avLst/>
            </a:prstGeom>
            <a:noFill/>
            <a:ln>
              <a:noFill/>
            </a:ln>
          </p:spPr>
          <p:txBody>
            <a:bodyPr anchorCtr="0" anchor="t" bIns="17150" lIns="34300" spcFirstLastPara="1" rIns="34300" wrap="square" tIns="17150">
              <a:spAutoFit/>
            </a:bodyPr>
            <a:lstStyle/>
            <a:p>
              <a:pPr indent="0" lvl="0" marL="0" rtl="0" algn="l">
                <a:lnSpc>
                  <a:spcPct val="115000"/>
                </a:lnSpc>
                <a:spcBef>
                  <a:spcPts val="0"/>
                </a:spcBef>
                <a:spcAft>
                  <a:spcPts val="0"/>
                </a:spcAft>
                <a:buSzPts val="1100"/>
                <a:buNone/>
              </a:pPr>
              <a:r>
                <a:rPr lang="en">
                  <a:solidFill>
                    <a:schemeClr val="dk2"/>
                  </a:solidFill>
                  <a:latin typeface="Lato"/>
                  <a:ea typeface="Lato"/>
                  <a:cs typeface="Lato"/>
                  <a:sym typeface="Lato"/>
                </a:rPr>
                <a:t>Our analysis is suitable for the average buyer</a:t>
              </a:r>
              <a:endParaRPr>
                <a:solidFill>
                  <a:schemeClr val="dk2"/>
                </a:solidFill>
                <a:latin typeface="Lato"/>
                <a:ea typeface="Lato"/>
                <a:cs typeface="Lato"/>
                <a:sym typeface="Lato"/>
              </a:endParaRPr>
            </a:p>
            <a:p>
              <a:pPr indent="0" lvl="0" marL="0" rtl="0" algn="l">
                <a:lnSpc>
                  <a:spcPct val="115000"/>
                </a:lnSpc>
                <a:spcBef>
                  <a:spcPts val="1200"/>
                </a:spcBef>
                <a:spcAft>
                  <a:spcPts val="1200"/>
                </a:spcAft>
                <a:buSzPts val="1100"/>
                <a:buNone/>
              </a:pPr>
              <a:r>
                <a:rPr lang="en">
                  <a:solidFill>
                    <a:schemeClr val="dk2"/>
                  </a:solidFill>
                  <a:latin typeface="Lato"/>
                  <a:ea typeface="Lato"/>
                  <a:cs typeface="Lato"/>
                  <a:sym typeface="Lato"/>
                </a:rPr>
                <a:t>But probably more useful than what you heard over WhatsApp</a:t>
              </a:r>
              <a:endParaRPr>
                <a:solidFill>
                  <a:schemeClr val="dk2"/>
                </a:solidFill>
                <a:latin typeface="Lato"/>
                <a:ea typeface="Lato"/>
                <a:cs typeface="Lato"/>
                <a:sym typeface="Lato"/>
              </a:endParaRPr>
            </a:p>
          </p:txBody>
        </p:sp>
        <p:sp>
          <p:nvSpPr>
            <p:cNvPr id="368" name="Google Shape;368;p35"/>
            <p:cNvSpPr txBox="1"/>
            <p:nvPr/>
          </p:nvSpPr>
          <p:spPr>
            <a:xfrm>
              <a:off x="2373285" y="1282147"/>
              <a:ext cx="8947800" cy="1980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We are just scratching the surface…</a:t>
              </a:r>
              <a:endParaRPr sz="500"/>
            </a:p>
          </p:txBody>
        </p:sp>
      </p:grpSp>
      <p:sp>
        <p:nvSpPr>
          <p:cNvPr id="369" name="Google Shape;369;p35"/>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1000">
                <a:solidFill>
                  <a:schemeClr val="lt1"/>
                </a:solidFill>
              </a:rPr>
              <a:t>‹#›</a:t>
            </a:fld>
            <a:endParaRPr b="1" sz="1000">
              <a:solidFill>
                <a:schemeClr val="lt1"/>
              </a:solidFill>
            </a:endParaRPr>
          </a:p>
        </p:txBody>
      </p:sp>
      <p:grpSp>
        <p:nvGrpSpPr>
          <p:cNvPr id="370" name="Google Shape;370;p35"/>
          <p:cNvGrpSpPr/>
          <p:nvPr/>
        </p:nvGrpSpPr>
        <p:grpSpPr>
          <a:xfrm>
            <a:off x="547799" y="-860"/>
            <a:ext cx="3288815" cy="5143292"/>
            <a:chOff x="11177433" y="1757552"/>
            <a:chExt cx="6521544" cy="10200896"/>
          </a:xfrm>
        </p:grpSpPr>
        <p:pic>
          <p:nvPicPr>
            <p:cNvPr descr="iPhone6_mockup_front_white.png" id="371" name="Google Shape;371;p35"/>
            <p:cNvPicPr preferRelativeResize="0"/>
            <p:nvPr/>
          </p:nvPicPr>
          <p:blipFill rotWithShape="1">
            <a:blip r:embed="rId4">
              <a:alphaModFix/>
            </a:blip>
            <a:srcRect b="0" l="0" r="0" t="0"/>
            <a:stretch/>
          </p:blipFill>
          <p:spPr>
            <a:xfrm>
              <a:off x="11177433" y="1757552"/>
              <a:ext cx="6521544" cy="10200896"/>
            </a:xfrm>
            <a:prstGeom prst="rect">
              <a:avLst/>
            </a:prstGeom>
            <a:noFill/>
            <a:ln>
              <a:noFill/>
            </a:ln>
          </p:spPr>
        </p:pic>
        <p:sp>
          <p:nvSpPr>
            <p:cNvPr id="372" name="Google Shape;372;p35"/>
            <p:cNvSpPr/>
            <p:nvPr/>
          </p:nvSpPr>
          <p:spPr>
            <a:xfrm>
              <a:off x="12425065" y="3332480"/>
              <a:ext cx="3956100" cy="7012500"/>
            </a:xfrm>
            <a:prstGeom prst="rect">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pic>
        <p:nvPicPr>
          <p:cNvPr id="373" name="Google Shape;373;p35"/>
          <p:cNvPicPr preferRelativeResize="0"/>
          <p:nvPr>
            <p:ph idx="2" type="pic"/>
          </p:nvPr>
        </p:nvPicPr>
        <p:blipFill rotWithShape="1">
          <a:blip r:embed="rId5">
            <a:alphaModFix/>
          </a:blip>
          <a:srcRect b="7073" l="0" r="0" t="7082"/>
          <a:stretch/>
        </p:blipFill>
        <p:spPr>
          <a:xfrm>
            <a:off x="1177628" y="793294"/>
            <a:ext cx="1995600" cy="3535798"/>
          </a:xfrm>
          <a:prstGeom prst="rect">
            <a:avLst/>
          </a:prstGeom>
          <a:solidFill>
            <a:srgbClr val="F2F2F2"/>
          </a:solid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36"/>
          <p:cNvPicPr preferRelativeResize="0"/>
          <p:nvPr/>
        </p:nvPicPr>
        <p:blipFill rotWithShape="1">
          <a:blip r:embed="rId3">
            <a:alphaModFix/>
          </a:blip>
          <a:srcRect b="0" l="0" r="0" t="0"/>
          <a:stretch/>
        </p:blipFill>
        <p:spPr>
          <a:xfrm>
            <a:off x="322320" y="0"/>
            <a:ext cx="8819385" cy="5143500"/>
          </a:xfrm>
          <a:prstGeom prst="rect">
            <a:avLst/>
          </a:prstGeom>
          <a:noFill/>
          <a:ln>
            <a:noFill/>
          </a:ln>
        </p:spPr>
      </p:pic>
      <p:grpSp>
        <p:nvGrpSpPr>
          <p:cNvPr id="380" name="Google Shape;380;p36"/>
          <p:cNvGrpSpPr/>
          <p:nvPr/>
        </p:nvGrpSpPr>
        <p:grpSpPr>
          <a:xfrm>
            <a:off x="4385906" y="1858049"/>
            <a:ext cx="3647596" cy="1488493"/>
            <a:chOff x="2373285" y="1282147"/>
            <a:chExt cx="9449731" cy="3969315"/>
          </a:xfrm>
        </p:grpSpPr>
        <p:sp>
          <p:nvSpPr>
            <p:cNvPr id="381" name="Google Shape;381;p36"/>
            <p:cNvSpPr txBox="1"/>
            <p:nvPr/>
          </p:nvSpPr>
          <p:spPr>
            <a:xfrm>
              <a:off x="2373316" y="3262762"/>
              <a:ext cx="9449700" cy="1988700"/>
            </a:xfrm>
            <a:prstGeom prst="rect">
              <a:avLst/>
            </a:prstGeom>
            <a:noFill/>
            <a:ln>
              <a:noFill/>
            </a:ln>
          </p:spPr>
          <p:txBody>
            <a:bodyPr anchorCtr="0" anchor="t" bIns="17150" lIns="34300" spcFirstLastPara="1" rIns="34300" wrap="square" tIns="17150">
              <a:spAutoFit/>
            </a:bodyPr>
            <a:lstStyle/>
            <a:p>
              <a:pPr indent="0" lvl="0" marL="0" rtl="0" algn="l">
                <a:lnSpc>
                  <a:spcPct val="115000"/>
                </a:lnSpc>
                <a:spcBef>
                  <a:spcPts val="0"/>
                </a:spcBef>
                <a:spcAft>
                  <a:spcPts val="1200"/>
                </a:spcAft>
                <a:buClr>
                  <a:schemeClr val="dk1"/>
                </a:buClr>
                <a:buSzPts val="1100"/>
                <a:buFont typeface="Arial"/>
                <a:buNone/>
              </a:pPr>
              <a:r>
                <a:rPr lang="en">
                  <a:solidFill>
                    <a:schemeClr val="dk2"/>
                  </a:solidFill>
                  <a:latin typeface="Lato"/>
                  <a:ea typeface="Lato"/>
                  <a:cs typeface="Lato"/>
                  <a:sym typeface="Lato"/>
                </a:rPr>
                <a:t>HDB attributes are valued differently by buyers based on their needs. We can further tailor the model based on buyer archetypes</a:t>
              </a:r>
              <a:endParaRPr>
                <a:solidFill>
                  <a:schemeClr val="dk1"/>
                </a:solidFill>
                <a:latin typeface="Lato"/>
                <a:ea typeface="Lato"/>
                <a:cs typeface="Lato"/>
                <a:sym typeface="Lato"/>
              </a:endParaRPr>
            </a:p>
          </p:txBody>
        </p:sp>
        <p:sp>
          <p:nvSpPr>
            <p:cNvPr id="382" name="Google Shape;382;p36"/>
            <p:cNvSpPr txBox="1"/>
            <p:nvPr/>
          </p:nvSpPr>
          <p:spPr>
            <a:xfrm>
              <a:off x="2373285" y="1282147"/>
              <a:ext cx="8947800" cy="1980600"/>
            </a:xfrm>
            <a:prstGeom prst="rect">
              <a:avLst/>
            </a:prstGeom>
            <a:noFill/>
            <a:ln>
              <a:noFill/>
            </a:ln>
          </p:spPr>
          <p:txBody>
            <a:bodyPr anchorCtr="0" anchor="t" bIns="17150" lIns="34300" spcFirstLastPara="1" rIns="34300" wrap="square" tIns="17150">
              <a:spAutoFit/>
            </a:bodyPr>
            <a:lstStyle/>
            <a:p>
              <a:pPr indent="0" lvl="0" marL="0" rtl="0" algn="l">
                <a:spcBef>
                  <a:spcPts val="0"/>
                </a:spcBef>
                <a:spcAft>
                  <a:spcPts val="0"/>
                </a:spcAft>
                <a:buNone/>
              </a:pPr>
              <a:r>
                <a:rPr b="1" lang="en" sz="2300">
                  <a:solidFill>
                    <a:schemeClr val="accent1"/>
                  </a:solidFill>
                  <a:latin typeface="Lato Black"/>
                  <a:ea typeface="Lato Black"/>
                  <a:cs typeface="Lato Black"/>
                  <a:sym typeface="Lato Black"/>
                </a:rPr>
                <a:t>… are you an average buyer?</a:t>
              </a:r>
              <a:endParaRPr b="1" sz="2300">
                <a:solidFill>
                  <a:schemeClr val="accent1"/>
                </a:solidFill>
                <a:latin typeface="Lato Black"/>
                <a:ea typeface="Lato Black"/>
                <a:cs typeface="Lato Black"/>
                <a:sym typeface="Lato Black"/>
              </a:endParaRPr>
            </a:p>
          </p:txBody>
        </p:sp>
      </p:grpSp>
      <p:sp>
        <p:nvSpPr>
          <p:cNvPr id="383" name="Google Shape;383;p36"/>
          <p:cNvSpPr txBox="1"/>
          <p:nvPr>
            <p:ph idx="12" type="sldNum"/>
          </p:nvPr>
        </p:nvSpPr>
        <p:spPr>
          <a:xfrm>
            <a:off x="8472458" y="4663217"/>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b="1" lang="en" sz="1000">
                <a:solidFill>
                  <a:schemeClr val="lt1"/>
                </a:solidFill>
              </a:rPr>
              <a:t>‹#›</a:t>
            </a:fld>
            <a:endParaRPr b="1" sz="1000">
              <a:solidFill>
                <a:schemeClr val="lt1"/>
              </a:solidFill>
            </a:endParaRPr>
          </a:p>
        </p:txBody>
      </p:sp>
      <p:grpSp>
        <p:nvGrpSpPr>
          <p:cNvPr id="384" name="Google Shape;384;p36"/>
          <p:cNvGrpSpPr/>
          <p:nvPr/>
        </p:nvGrpSpPr>
        <p:grpSpPr>
          <a:xfrm>
            <a:off x="547799" y="-860"/>
            <a:ext cx="3288815" cy="5143292"/>
            <a:chOff x="11177433" y="1757552"/>
            <a:chExt cx="6521544" cy="10200896"/>
          </a:xfrm>
        </p:grpSpPr>
        <p:pic>
          <p:nvPicPr>
            <p:cNvPr descr="iPhone6_mockup_front_white.png" id="385" name="Google Shape;385;p36"/>
            <p:cNvPicPr preferRelativeResize="0"/>
            <p:nvPr/>
          </p:nvPicPr>
          <p:blipFill rotWithShape="1">
            <a:blip r:embed="rId4">
              <a:alphaModFix/>
            </a:blip>
            <a:srcRect b="0" l="0" r="0" t="0"/>
            <a:stretch/>
          </p:blipFill>
          <p:spPr>
            <a:xfrm>
              <a:off x="11177433" y="1757552"/>
              <a:ext cx="6521544" cy="10200896"/>
            </a:xfrm>
            <a:prstGeom prst="rect">
              <a:avLst/>
            </a:prstGeom>
            <a:noFill/>
            <a:ln>
              <a:noFill/>
            </a:ln>
          </p:spPr>
        </p:pic>
        <p:sp>
          <p:nvSpPr>
            <p:cNvPr id="386" name="Google Shape;386;p36"/>
            <p:cNvSpPr/>
            <p:nvPr/>
          </p:nvSpPr>
          <p:spPr>
            <a:xfrm>
              <a:off x="12425065" y="3332480"/>
              <a:ext cx="3956100" cy="7012500"/>
            </a:xfrm>
            <a:prstGeom prst="rect">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pic>
        <p:nvPicPr>
          <p:cNvPr id="387" name="Google Shape;387;p36"/>
          <p:cNvPicPr preferRelativeResize="0"/>
          <p:nvPr>
            <p:ph idx="2" type="pic"/>
          </p:nvPr>
        </p:nvPicPr>
        <p:blipFill rotWithShape="1">
          <a:blip r:embed="rId5">
            <a:alphaModFix/>
          </a:blip>
          <a:srcRect b="7073" l="0" r="0" t="7082"/>
          <a:stretch/>
        </p:blipFill>
        <p:spPr>
          <a:xfrm>
            <a:off x="1177628" y="793294"/>
            <a:ext cx="1995600" cy="3535798"/>
          </a:xfrm>
          <a:prstGeom prst="rect">
            <a:avLst/>
          </a:prstGeom>
          <a:solidFill>
            <a:srgbClr val="F2F2F2"/>
          </a:solidFill>
          <a:ln>
            <a:noFill/>
          </a:ln>
        </p:spPr>
      </p:pic>
      <p:pic>
        <p:nvPicPr>
          <p:cNvPr id="388" name="Google Shape;388;p36"/>
          <p:cNvPicPr preferRelativeResize="0"/>
          <p:nvPr>
            <p:ph idx="2" type="pic"/>
          </p:nvPr>
        </p:nvPicPr>
        <p:blipFill rotWithShape="1">
          <a:blip r:embed="rId6">
            <a:alphaModFix/>
          </a:blip>
          <a:srcRect b="9765" l="28708" r="6545" t="83150"/>
          <a:stretch/>
        </p:blipFill>
        <p:spPr>
          <a:xfrm>
            <a:off x="1750625" y="3926400"/>
            <a:ext cx="1292124" cy="291775"/>
          </a:xfrm>
          <a:prstGeom prst="rect">
            <a:avLst/>
          </a:prstGeom>
          <a:solidFill>
            <a:srgbClr val="F2F2F2"/>
          </a:solid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37"/>
          <p:cNvPicPr preferRelativeResize="0"/>
          <p:nvPr/>
        </p:nvPicPr>
        <p:blipFill rotWithShape="1">
          <a:blip r:embed="rId3">
            <a:alphaModFix/>
          </a:blip>
          <a:srcRect b="0" l="0" r="0" t="0"/>
          <a:stretch/>
        </p:blipFill>
        <p:spPr>
          <a:xfrm>
            <a:off x="0" y="27"/>
            <a:ext cx="9141618" cy="5143446"/>
          </a:xfrm>
          <a:prstGeom prst="rect">
            <a:avLst/>
          </a:prstGeom>
          <a:noFill/>
          <a:ln>
            <a:noFill/>
          </a:ln>
        </p:spPr>
      </p:pic>
      <p:grpSp>
        <p:nvGrpSpPr>
          <p:cNvPr id="395" name="Google Shape;395;p37"/>
          <p:cNvGrpSpPr/>
          <p:nvPr/>
        </p:nvGrpSpPr>
        <p:grpSpPr>
          <a:xfrm>
            <a:off x="1762288" y="2143834"/>
            <a:ext cx="4366839" cy="863543"/>
            <a:chOff x="6367946" y="5692534"/>
            <a:chExt cx="11641800" cy="2302782"/>
          </a:xfrm>
        </p:grpSpPr>
        <p:sp>
          <p:nvSpPr>
            <p:cNvPr id="396" name="Google Shape;396;p37"/>
            <p:cNvSpPr txBox="1"/>
            <p:nvPr/>
          </p:nvSpPr>
          <p:spPr>
            <a:xfrm>
              <a:off x="6367946" y="5692534"/>
              <a:ext cx="11641800" cy="13239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dk2"/>
                  </a:solidFill>
                  <a:latin typeface="Lato Black"/>
                  <a:ea typeface="Lato Black"/>
                  <a:cs typeface="Lato Black"/>
                  <a:sym typeface="Lato Black"/>
                </a:rPr>
                <a:t>THANK YOU</a:t>
              </a:r>
              <a:endParaRPr sz="500"/>
            </a:p>
          </p:txBody>
        </p:sp>
        <p:sp>
          <p:nvSpPr>
            <p:cNvPr id="397" name="Google Shape;397;p37"/>
            <p:cNvSpPr txBox="1"/>
            <p:nvPr/>
          </p:nvSpPr>
          <p:spPr>
            <a:xfrm>
              <a:off x="6506240" y="7328416"/>
              <a:ext cx="8447700" cy="6669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dk2"/>
                  </a:solidFill>
                  <a:latin typeface="Lato"/>
                  <a:ea typeface="Lato"/>
                  <a:cs typeface="Lato"/>
                  <a:sym typeface="Lato"/>
                </a:rPr>
                <a:t>Q&amp;A</a:t>
              </a:r>
              <a:endParaRPr sz="500"/>
            </a:p>
          </p:txBody>
        </p:sp>
      </p:grpSp>
      <p:sp>
        <p:nvSpPr>
          <p:cNvPr id="398" name="Google Shape;398;p37"/>
          <p:cNvSpPr/>
          <p:nvPr/>
        </p:nvSpPr>
        <p:spPr>
          <a:xfrm>
            <a:off x="4310243" y="777687"/>
            <a:ext cx="523530" cy="523368"/>
          </a:xfrm>
          <a:custGeom>
            <a:rect b="b" l="l" r="r" t="t"/>
            <a:pathLst>
              <a:path extrusionOk="0" h="21600" w="2160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20"/>
          <p:cNvPicPr preferRelativeResize="0"/>
          <p:nvPr/>
        </p:nvPicPr>
        <p:blipFill rotWithShape="1">
          <a:blip r:embed="rId3">
            <a:alphaModFix/>
          </a:blip>
          <a:srcRect b="0" l="0" r="0" t="0"/>
          <a:stretch/>
        </p:blipFill>
        <p:spPr>
          <a:xfrm>
            <a:off x="322320" y="0"/>
            <a:ext cx="8819385" cy="5143500"/>
          </a:xfrm>
          <a:prstGeom prst="rect">
            <a:avLst/>
          </a:prstGeom>
          <a:noFill/>
          <a:ln>
            <a:noFill/>
          </a:ln>
        </p:spPr>
      </p:pic>
      <p:grpSp>
        <p:nvGrpSpPr>
          <p:cNvPr id="80" name="Google Shape;80;p20"/>
          <p:cNvGrpSpPr/>
          <p:nvPr/>
        </p:nvGrpSpPr>
        <p:grpSpPr>
          <a:xfrm>
            <a:off x="3947550" y="530985"/>
            <a:ext cx="4409263" cy="3701843"/>
            <a:chOff x="5407595" y="5289123"/>
            <a:chExt cx="11754900" cy="10991220"/>
          </a:xfrm>
        </p:grpSpPr>
        <p:sp>
          <p:nvSpPr>
            <p:cNvPr id="81" name="Google Shape;81;p20"/>
            <p:cNvSpPr txBox="1"/>
            <p:nvPr/>
          </p:nvSpPr>
          <p:spPr>
            <a:xfrm>
              <a:off x="5407612" y="5289122"/>
              <a:ext cx="10762500" cy="1839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800">
                  <a:solidFill>
                    <a:schemeClr val="accent1"/>
                  </a:solidFill>
                  <a:latin typeface="Lato Black"/>
                  <a:ea typeface="Lato Black"/>
                  <a:cs typeface="Lato Black"/>
                  <a:sym typeface="Lato Black"/>
                </a:rPr>
                <a:t>The Problem</a:t>
              </a:r>
              <a:endParaRPr sz="500"/>
            </a:p>
          </p:txBody>
        </p:sp>
        <p:sp>
          <p:nvSpPr>
            <p:cNvPr id="82" name="Google Shape;82;p20"/>
            <p:cNvSpPr txBox="1"/>
            <p:nvPr/>
          </p:nvSpPr>
          <p:spPr>
            <a:xfrm>
              <a:off x="5407595" y="7445642"/>
              <a:ext cx="11754900" cy="8834700"/>
            </a:xfrm>
            <a:prstGeom prst="rect">
              <a:avLst/>
            </a:prstGeom>
            <a:noFill/>
            <a:ln>
              <a:noFill/>
            </a:ln>
          </p:spPr>
          <p:txBody>
            <a:bodyPr anchorCtr="0" anchor="t" bIns="40775" lIns="81550" spcFirstLastPara="1" rIns="81550" wrap="square" tIns="40775">
              <a:spAutoFit/>
            </a:bodyPr>
            <a:lstStyle/>
            <a:p>
              <a:pPr indent="-330200" lvl="0" marL="457200" marR="0" rtl="0" algn="l">
                <a:lnSpc>
                  <a:spcPct val="153535"/>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Using historical resale HDB transaction data, can we more accurately predict HDB Resale Price for a potential buyer to determine the estimated market value of the HDB flat they are interested in?</a:t>
              </a:r>
              <a:endParaRPr sz="1600">
                <a:solidFill>
                  <a:schemeClr val="dk1"/>
                </a:solidFill>
                <a:latin typeface="Lato"/>
                <a:ea typeface="Lato"/>
                <a:cs typeface="Lato"/>
                <a:sym typeface="Lato"/>
              </a:endParaRPr>
            </a:p>
            <a:p>
              <a:pPr indent="-330200" lvl="0" marL="457200" marR="0" rtl="0" algn="l">
                <a:lnSpc>
                  <a:spcPct val="153535"/>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Can this help a buyer to understand what factor play a larger part in  influencing HDB Resale Price</a:t>
              </a:r>
              <a:endParaRPr sz="1600">
                <a:solidFill>
                  <a:schemeClr val="dk1"/>
                </a:solidFill>
                <a:latin typeface="Lato"/>
                <a:ea typeface="Lato"/>
                <a:cs typeface="Lato"/>
                <a:sym typeface="Lato"/>
              </a:endParaRPr>
            </a:p>
          </p:txBody>
        </p:sp>
      </p:grpSp>
      <p:sp>
        <p:nvSpPr>
          <p:cNvPr id="83" name="Google Shape;83;p20"/>
          <p:cNvSpPr/>
          <p:nvPr/>
        </p:nvSpPr>
        <p:spPr>
          <a:xfrm>
            <a:off x="555217" y="1077685"/>
            <a:ext cx="2988900" cy="2988000"/>
          </a:xfrm>
          <a:prstGeom prst="rect">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84" name="Google Shape;84;p20"/>
          <p:cNvPicPr preferRelativeResize="0"/>
          <p:nvPr>
            <p:ph idx="2" type="pic"/>
          </p:nvPr>
        </p:nvPicPr>
        <p:blipFill rotWithShape="1">
          <a:blip r:embed="rId4">
            <a:alphaModFix/>
          </a:blip>
          <a:srcRect b="0" l="12502" r="12495" t="0"/>
          <a:stretch/>
        </p:blipFill>
        <p:spPr>
          <a:xfrm>
            <a:off x="555217" y="1077685"/>
            <a:ext cx="2988000" cy="2988000"/>
          </a:xfrm>
          <a:prstGeom prst="rect">
            <a:avLst/>
          </a:prstGeom>
          <a:solidFill>
            <a:srgbClr val="F2F2F2"/>
          </a:solidFill>
          <a:ln>
            <a:noFill/>
          </a:ln>
        </p:spPr>
      </p:pic>
      <p:sp>
        <p:nvSpPr>
          <p:cNvPr id="85" name="Google Shape;85;p20"/>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1"/>
          <p:cNvPicPr preferRelativeResize="0"/>
          <p:nvPr/>
        </p:nvPicPr>
        <p:blipFill rotWithShape="1">
          <a:blip r:embed="rId3">
            <a:alphaModFix/>
          </a:blip>
          <a:srcRect b="0" l="0" r="0" t="0"/>
          <a:stretch/>
        </p:blipFill>
        <p:spPr>
          <a:xfrm>
            <a:off x="322320" y="0"/>
            <a:ext cx="8819385" cy="5143500"/>
          </a:xfrm>
          <a:prstGeom prst="rect">
            <a:avLst/>
          </a:prstGeom>
          <a:noFill/>
          <a:ln>
            <a:noFill/>
          </a:ln>
        </p:spPr>
      </p:pic>
      <p:grpSp>
        <p:nvGrpSpPr>
          <p:cNvPr id="92" name="Google Shape;92;p21"/>
          <p:cNvGrpSpPr/>
          <p:nvPr/>
        </p:nvGrpSpPr>
        <p:grpSpPr>
          <a:xfrm>
            <a:off x="547799" y="-860"/>
            <a:ext cx="3288815" cy="5143292"/>
            <a:chOff x="11177433" y="1757552"/>
            <a:chExt cx="6521544" cy="10200896"/>
          </a:xfrm>
        </p:grpSpPr>
        <p:pic>
          <p:nvPicPr>
            <p:cNvPr descr="iPhone6_mockup_front_white.png" id="93" name="Google Shape;93;p21"/>
            <p:cNvPicPr preferRelativeResize="0"/>
            <p:nvPr/>
          </p:nvPicPr>
          <p:blipFill rotWithShape="1">
            <a:blip r:embed="rId4">
              <a:alphaModFix/>
            </a:blip>
            <a:srcRect b="0" l="0" r="0" t="0"/>
            <a:stretch/>
          </p:blipFill>
          <p:spPr>
            <a:xfrm>
              <a:off x="11177433" y="1757552"/>
              <a:ext cx="6521544" cy="10200896"/>
            </a:xfrm>
            <a:prstGeom prst="rect">
              <a:avLst/>
            </a:prstGeom>
            <a:noFill/>
            <a:ln>
              <a:noFill/>
            </a:ln>
          </p:spPr>
        </p:pic>
        <p:sp>
          <p:nvSpPr>
            <p:cNvPr id="94" name="Google Shape;94;p21"/>
            <p:cNvSpPr/>
            <p:nvPr/>
          </p:nvSpPr>
          <p:spPr>
            <a:xfrm>
              <a:off x="12425065" y="3332480"/>
              <a:ext cx="3956100" cy="7012500"/>
            </a:xfrm>
            <a:prstGeom prst="rect">
              <a:avLst/>
            </a:prstGeom>
            <a:solidFill>
              <a:srgbClr val="D8D8D8"/>
            </a:solidFill>
            <a:ln>
              <a:noFill/>
            </a:ln>
          </p:spPr>
          <p:txBody>
            <a:bodyPr anchorCtr="0" anchor="ctr" bIns="17150" lIns="34300" spcFirstLastPara="1" rIns="34300" wrap="square" tIns="17150">
              <a:noAutofit/>
            </a:bodyPr>
            <a:lstStyle/>
            <a:p>
              <a:pPr indent="0" lvl="0" marL="0" marR="0" rtl="0" algn="ctr">
                <a:spcBef>
                  <a:spcPts val="0"/>
                </a:spcBef>
                <a:spcAft>
                  <a:spcPts val="0"/>
                </a:spcAft>
                <a:buNone/>
              </a:pPr>
              <a:r>
                <a:t/>
              </a:r>
              <a:endParaRPr sz="2700">
                <a:solidFill>
                  <a:schemeClr val="lt1"/>
                </a:solidFill>
                <a:latin typeface="Calibri"/>
                <a:ea typeface="Calibri"/>
                <a:cs typeface="Calibri"/>
                <a:sym typeface="Calibri"/>
              </a:endParaRPr>
            </a:p>
          </p:txBody>
        </p:sp>
      </p:grpSp>
      <p:sp>
        <p:nvSpPr>
          <p:cNvPr id="95" name="Google Shape;95;p21"/>
          <p:cNvSpPr txBox="1"/>
          <p:nvPr/>
        </p:nvSpPr>
        <p:spPr>
          <a:xfrm>
            <a:off x="4385875" y="1261500"/>
            <a:ext cx="3288900" cy="2620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a:solidFill>
                  <a:schemeClr val="dk1"/>
                </a:solidFill>
                <a:latin typeface="Lato"/>
                <a:ea typeface="Lato"/>
                <a:cs typeface="Lato"/>
                <a:sym typeface="Lato"/>
              </a:rPr>
              <a:t>Different property agents, friends, websites all talk about various HDB attributes being important</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a:p>
            <a:pPr indent="0" lvl="0" marL="0" marR="0" rtl="0" algn="l">
              <a:spcBef>
                <a:spcPts val="0"/>
              </a:spcBef>
              <a:spcAft>
                <a:spcPts val="0"/>
              </a:spcAft>
              <a:buNone/>
            </a:pPr>
            <a:r>
              <a:rPr lang="en">
                <a:solidFill>
                  <a:schemeClr val="dk1"/>
                </a:solidFill>
                <a:latin typeface="Lato"/>
                <a:ea typeface="Lato"/>
                <a:cs typeface="Lato"/>
                <a:sym typeface="Lato"/>
              </a:rPr>
              <a:t>Today, we will let the data speak for itself</a:t>
            </a:r>
            <a:endParaRPr>
              <a:solidFill>
                <a:schemeClr val="dk1"/>
              </a:solidFill>
              <a:latin typeface="Lato"/>
              <a:ea typeface="Lato"/>
              <a:cs typeface="Lato"/>
              <a:sym typeface="Lato"/>
            </a:endParaRPr>
          </a:p>
          <a:p>
            <a:pPr indent="0" lvl="0" marL="0" marR="0" rtl="0" algn="l">
              <a:spcBef>
                <a:spcPts val="0"/>
              </a:spcBef>
              <a:spcAft>
                <a:spcPts val="0"/>
              </a:spcAft>
              <a:buNone/>
            </a:pPr>
            <a:r>
              <a:t/>
            </a:r>
            <a:endParaRPr>
              <a:solidFill>
                <a:schemeClr val="dk1"/>
              </a:solidFill>
              <a:latin typeface="Lato"/>
              <a:ea typeface="Lato"/>
              <a:cs typeface="Lato"/>
              <a:sym typeface="Lato"/>
            </a:endParaRPr>
          </a:p>
        </p:txBody>
      </p:sp>
      <p:sp>
        <p:nvSpPr>
          <p:cNvPr id="96" name="Google Shape;96;p21"/>
          <p:cNvSpPr txBox="1"/>
          <p:nvPr/>
        </p:nvSpPr>
        <p:spPr>
          <a:xfrm>
            <a:off x="4385875" y="1950525"/>
            <a:ext cx="3544500" cy="388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Who should you believe?</a:t>
            </a:r>
            <a:endParaRPr sz="500"/>
          </a:p>
        </p:txBody>
      </p:sp>
      <p:sp>
        <p:nvSpPr>
          <p:cNvPr id="97" name="Google Shape;97;p21"/>
          <p:cNvSpPr txBox="1"/>
          <p:nvPr/>
        </p:nvSpPr>
        <p:spPr>
          <a:xfrm>
            <a:off x="4385875" y="2565150"/>
            <a:ext cx="35445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How much does each actually matter?</a:t>
            </a:r>
            <a:endParaRPr sz="500"/>
          </a:p>
        </p:txBody>
      </p:sp>
      <p:sp>
        <p:nvSpPr>
          <p:cNvPr id="98" name="Google Shape;98;p21"/>
          <p:cNvSpPr txBox="1"/>
          <p:nvPr>
            <p:ph idx="4294967295"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99" name="Google Shape;99;p21"/>
          <p:cNvPicPr preferRelativeResize="0"/>
          <p:nvPr>
            <p:ph idx="2" type="pic"/>
          </p:nvPr>
        </p:nvPicPr>
        <p:blipFill rotWithShape="1">
          <a:blip r:embed="rId5">
            <a:alphaModFix/>
          </a:blip>
          <a:srcRect b="7073" l="0" r="0" t="7082"/>
          <a:stretch/>
        </p:blipFill>
        <p:spPr>
          <a:xfrm>
            <a:off x="1177628" y="793294"/>
            <a:ext cx="1995600" cy="3535798"/>
          </a:xfrm>
          <a:prstGeom prst="rect">
            <a:avLst/>
          </a:prstGeom>
          <a:solidFill>
            <a:srgbClr val="F2F2F2"/>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2"/>
          <p:cNvPicPr preferRelativeResize="0"/>
          <p:nvPr/>
        </p:nvPicPr>
        <p:blipFill rotWithShape="1">
          <a:blip r:embed="rId3">
            <a:alphaModFix/>
          </a:blip>
          <a:srcRect b="0" l="0" r="0" t="0"/>
          <a:stretch/>
        </p:blipFill>
        <p:spPr>
          <a:xfrm>
            <a:off x="322320" y="0"/>
            <a:ext cx="8819385" cy="5143500"/>
          </a:xfrm>
          <a:prstGeom prst="rect">
            <a:avLst/>
          </a:prstGeom>
          <a:noFill/>
          <a:ln>
            <a:noFill/>
          </a:ln>
        </p:spPr>
      </p:pic>
      <p:sp>
        <p:nvSpPr>
          <p:cNvPr id="106" name="Google Shape;106;p22"/>
          <p:cNvSpPr txBox="1"/>
          <p:nvPr/>
        </p:nvSpPr>
        <p:spPr>
          <a:xfrm>
            <a:off x="684101" y="657450"/>
            <a:ext cx="78441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Taking a </a:t>
            </a:r>
            <a:r>
              <a:rPr b="1" lang="en" sz="2300">
                <a:solidFill>
                  <a:schemeClr val="accent1"/>
                </a:solidFill>
                <a:latin typeface="Lato Black"/>
                <a:ea typeface="Lato Black"/>
                <a:cs typeface="Lato Black"/>
                <a:sym typeface="Lato Black"/>
              </a:rPr>
              <a:t>data-driven approach, these are the most important factors affecting the price you can expect to pay</a:t>
            </a:r>
            <a:endParaRPr sz="500"/>
          </a:p>
        </p:txBody>
      </p:sp>
      <p:grpSp>
        <p:nvGrpSpPr>
          <p:cNvPr id="107" name="Google Shape;107;p22"/>
          <p:cNvGrpSpPr/>
          <p:nvPr/>
        </p:nvGrpSpPr>
        <p:grpSpPr>
          <a:xfrm>
            <a:off x="453675" y="1721688"/>
            <a:ext cx="2763625" cy="694400"/>
            <a:chOff x="453675" y="1589088"/>
            <a:chExt cx="2763625" cy="694400"/>
          </a:xfrm>
        </p:grpSpPr>
        <p:pic>
          <p:nvPicPr>
            <p:cNvPr id="108" name="Google Shape;108;p22"/>
            <p:cNvPicPr preferRelativeResize="0"/>
            <p:nvPr/>
          </p:nvPicPr>
          <p:blipFill>
            <a:blip r:embed="rId4">
              <a:alphaModFix/>
            </a:blip>
            <a:stretch>
              <a:fillRect/>
            </a:stretch>
          </p:blipFill>
          <p:spPr>
            <a:xfrm>
              <a:off x="453675" y="1589088"/>
              <a:ext cx="694400" cy="694400"/>
            </a:xfrm>
            <a:prstGeom prst="rect">
              <a:avLst/>
            </a:prstGeom>
            <a:noFill/>
            <a:ln>
              <a:noFill/>
            </a:ln>
          </p:spPr>
        </p:pic>
        <p:sp>
          <p:nvSpPr>
            <p:cNvPr id="109" name="Google Shape;109;p22"/>
            <p:cNvSpPr txBox="1"/>
            <p:nvPr/>
          </p:nvSpPr>
          <p:spPr>
            <a:xfrm>
              <a:off x="1075300" y="1703500"/>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Model</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sp>
          <p:nvSpPr>
            <p:cNvPr id="110" name="Google Shape;110;p22"/>
            <p:cNvSpPr txBox="1"/>
            <p:nvPr/>
          </p:nvSpPr>
          <p:spPr>
            <a:xfrm>
              <a:off x="2044900" y="1688038"/>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$414k</a:t>
              </a:r>
              <a:endParaRPr b="1" sz="3000">
                <a:solidFill>
                  <a:schemeClr val="accent5"/>
                </a:solidFill>
                <a:latin typeface="Lato Black"/>
                <a:ea typeface="Lato Black"/>
                <a:cs typeface="Lato Black"/>
                <a:sym typeface="Lato Black"/>
              </a:endParaRPr>
            </a:p>
          </p:txBody>
        </p:sp>
      </p:grpSp>
      <p:grpSp>
        <p:nvGrpSpPr>
          <p:cNvPr id="111" name="Google Shape;111;p22"/>
          <p:cNvGrpSpPr/>
          <p:nvPr/>
        </p:nvGrpSpPr>
        <p:grpSpPr>
          <a:xfrm>
            <a:off x="1020550" y="2837688"/>
            <a:ext cx="2901175" cy="694944"/>
            <a:chOff x="955800" y="2416625"/>
            <a:chExt cx="2901175" cy="694944"/>
          </a:xfrm>
        </p:grpSpPr>
        <p:sp>
          <p:nvSpPr>
            <p:cNvPr id="112" name="Google Shape;112;p22"/>
            <p:cNvSpPr txBox="1"/>
            <p:nvPr/>
          </p:nvSpPr>
          <p:spPr>
            <a:xfrm>
              <a:off x="2684575" y="2515850"/>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$84k</a:t>
              </a:r>
              <a:endParaRPr b="1" sz="3000">
                <a:solidFill>
                  <a:schemeClr val="accent5"/>
                </a:solidFill>
                <a:latin typeface="Lato Black"/>
                <a:ea typeface="Lato Black"/>
                <a:cs typeface="Lato Black"/>
                <a:sym typeface="Lato Black"/>
              </a:endParaRPr>
            </a:p>
          </p:txBody>
        </p:sp>
        <p:pic>
          <p:nvPicPr>
            <p:cNvPr id="113" name="Google Shape;113;p22"/>
            <p:cNvPicPr preferRelativeResize="0"/>
            <p:nvPr/>
          </p:nvPicPr>
          <p:blipFill rotWithShape="1">
            <a:blip r:embed="rId5">
              <a:alphaModFix/>
            </a:blip>
            <a:srcRect b="26458" l="26453" r="26458" t="26453"/>
            <a:stretch/>
          </p:blipFill>
          <p:spPr>
            <a:xfrm>
              <a:off x="955800" y="2416625"/>
              <a:ext cx="694944" cy="694944"/>
            </a:xfrm>
            <a:prstGeom prst="rect">
              <a:avLst/>
            </a:prstGeom>
            <a:noFill/>
            <a:ln>
              <a:noFill/>
            </a:ln>
          </p:spPr>
        </p:pic>
        <p:sp>
          <p:nvSpPr>
            <p:cNvPr id="114" name="Google Shape;114;p22"/>
            <p:cNvSpPr txBox="1"/>
            <p:nvPr/>
          </p:nvSpPr>
          <p:spPr>
            <a:xfrm>
              <a:off x="1542350" y="2531325"/>
              <a:ext cx="11424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Location</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115" name="Google Shape;115;p22"/>
          <p:cNvGrpSpPr/>
          <p:nvPr/>
        </p:nvGrpSpPr>
        <p:grpSpPr>
          <a:xfrm>
            <a:off x="1585950" y="3954500"/>
            <a:ext cx="2802650" cy="694943"/>
            <a:chOff x="1530125" y="3111250"/>
            <a:chExt cx="2802650" cy="694943"/>
          </a:xfrm>
        </p:grpSpPr>
        <p:pic>
          <p:nvPicPr>
            <p:cNvPr id="116" name="Google Shape;116;p22"/>
            <p:cNvPicPr preferRelativeResize="0"/>
            <p:nvPr/>
          </p:nvPicPr>
          <p:blipFill>
            <a:blip r:embed="rId6">
              <a:alphaModFix/>
            </a:blip>
            <a:stretch>
              <a:fillRect/>
            </a:stretch>
          </p:blipFill>
          <p:spPr>
            <a:xfrm>
              <a:off x="1530125" y="3111250"/>
              <a:ext cx="694943" cy="694943"/>
            </a:xfrm>
            <a:prstGeom prst="rect">
              <a:avLst/>
            </a:prstGeom>
            <a:noFill/>
            <a:ln>
              <a:noFill/>
            </a:ln>
          </p:spPr>
        </p:pic>
        <p:sp>
          <p:nvSpPr>
            <p:cNvPr id="117" name="Google Shape;117;p22"/>
            <p:cNvSpPr txBox="1"/>
            <p:nvPr/>
          </p:nvSpPr>
          <p:spPr>
            <a:xfrm>
              <a:off x="2190775" y="3225925"/>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Floor Level</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sp>
          <p:nvSpPr>
            <p:cNvPr id="118" name="Google Shape;118;p22"/>
            <p:cNvSpPr txBox="1"/>
            <p:nvPr/>
          </p:nvSpPr>
          <p:spPr>
            <a:xfrm>
              <a:off x="3160375" y="3210463"/>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$75k</a:t>
              </a:r>
              <a:endParaRPr b="1" sz="3000">
                <a:solidFill>
                  <a:schemeClr val="accent5"/>
                </a:solidFill>
                <a:latin typeface="Lato Black"/>
                <a:ea typeface="Lato Black"/>
                <a:cs typeface="Lato Black"/>
                <a:sym typeface="Lato Black"/>
              </a:endParaRPr>
            </a:p>
          </p:txBody>
        </p:sp>
      </p:grpSp>
      <p:grpSp>
        <p:nvGrpSpPr>
          <p:cNvPr id="119" name="Google Shape;119;p22"/>
          <p:cNvGrpSpPr/>
          <p:nvPr/>
        </p:nvGrpSpPr>
        <p:grpSpPr>
          <a:xfrm>
            <a:off x="4926850" y="2832863"/>
            <a:ext cx="2876800" cy="704872"/>
            <a:chOff x="5310675" y="2403800"/>
            <a:chExt cx="2876800" cy="704872"/>
          </a:xfrm>
        </p:grpSpPr>
        <p:pic>
          <p:nvPicPr>
            <p:cNvPr id="120" name="Google Shape;120;p22"/>
            <p:cNvPicPr preferRelativeResize="0"/>
            <p:nvPr/>
          </p:nvPicPr>
          <p:blipFill rotWithShape="1">
            <a:blip r:embed="rId7">
              <a:alphaModFix/>
            </a:blip>
            <a:srcRect b="6428" l="0" r="0" t="0"/>
            <a:stretch/>
          </p:blipFill>
          <p:spPr>
            <a:xfrm>
              <a:off x="5310675" y="2403800"/>
              <a:ext cx="694944" cy="704872"/>
            </a:xfrm>
            <a:prstGeom prst="rect">
              <a:avLst/>
            </a:prstGeom>
            <a:noFill/>
            <a:ln>
              <a:noFill/>
            </a:ln>
          </p:spPr>
        </p:pic>
        <p:sp>
          <p:nvSpPr>
            <p:cNvPr id="121" name="Google Shape;121;p22"/>
            <p:cNvSpPr txBox="1"/>
            <p:nvPr/>
          </p:nvSpPr>
          <p:spPr>
            <a:xfrm>
              <a:off x="7015075" y="2507850"/>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$63k</a:t>
              </a:r>
              <a:endParaRPr b="1" sz="3000">
                <a:solidFill>
                  <a:schemeClr val="accent5"/>
                </a:solidFill>
                <a:latin typeface="Lato Black"/>
                <a:ea typeface="Lato Black"/>
                <a:cs typeface="Lato Black"/>
                <a:sym typeface="Lato Black"/>
              </a:endParaRPr>
            </a:p>
          </p:txBody>
        </p:sp>
        <p:sp>
          <p:nvSpPr>
            <p:cNvPr id="122" name="Google Shape;122;p22"/>
            <p:cNvSpPr txBox="1"/>
            <p:nvPr/>
          </p:nvSpPr>
          <p:spPr>
            <a:xfrm>
              <a:off x="5946075" y="2523325"/>
              <a:ext cx="10692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HDB Height</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123" name="Google Shape;123;p22"/>
          <p:cNvGrpSpPr/>
          <p:nvPr/>
        </p:nvGrpSpPr>
        <p:grpSpPr>
          <a:xfrm>
            <a:off x="4468924" y="1721424"/>
            <a:ext cx="2630301" cy="694944"/>
            <a:chOff x="4852749" y="1588824"/>
            <a:chExt cx="2630301" cy="694944"/>
          </a:xfrm>
        </p:grpSpPr>
        <p:sp>
          <p:nvSpPr>
            <p:cNvPr id="124" name="Google Shape;124;p22"/>
            <p:cNvSpPr txBox="1"/>
            <p:nvPr/>
          </p:nvSpPr>
          <p:spPr>
            <a:xfrm>
              <a:off x="6310650" y="1688038"/>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$73k</a:t>
              </a:r>
              <a:endParaRPr b="1" sz="3000">
                <a:solidFill>
                  <a:schemeClr val="accent5"/>
                </a:solidFill>
                <a:latin typeface="Lato Black"/>
                <a:ea typeface="Lato Black"/>
                <a:cs typeface="Lato Black"/>
                <a:sym typeface="Lato Black"/>
              </a:endParaRPr>
            </a:p>
          </p:txBody>
        </p:sp>
        <p:pic>
          <p:nvPicPr>
            <p:cNvPr id="125" name="Google Shape;125;p22"/>
            <p:cNvPicPr preferRelativeResize="0"/>
            <p:nvPr/>
          </p:nvPicPr>
          <p:blipFill>
            <a:blip r:embed="rId8">
              <a:alphaModFix/>
            </a:blip>
            <a:stretch>
              <a:fillRect/>
            </a:stretch>
          </p:blipFill>
          <p:spPr>
            <a:xfrm>
              <a:off x="4852749" y="1588824"/>
              <a:ext cx="694944" cy="694944"/>
            </a:xfrm>
            <a:prstGeom prst="rect">
              <a:avLst/>
            </a:prstGeom>
            <a:noFill/>
            <a:ln>
              <a:noFill/>
            </a:ln>
          </p:spPr>
        </p:pic>
        <p:sp>
          <p:nvSpPr>
            <p:cNvPr id="126" name="Google Shape;126;p22"/>
            <p:cNvSpPr txBox="1"/>
            <p:nvPr/>
          </p:nvSpPr>
          <p:spPr>
            <a:xfrm>
              <a:off x="5471500" y="1703500"/>
              <a:ext cx="8391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Flat Type</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Up to</a:t>
              </a:r>
              <a:endParaRPr b="1">
                <a:solidFill>
                  <a:schemeClr val="accent5"/>
                </a:solidFill>
                <a:latin typeface="Lato Black"/>
                <a:ea typeface="Lato Black"/>
                <a:cs typeface="Lato Black"/>
                <a:sym typeface="Lato Black"/>
              </a:endParaRPr>
            </a:p>
          </p:txBody>
        </p:sp>
      </p:grpSp>
      <p:grpSp>
        <p:nvGrpSpPr>
          <p:cNvPr id="127" name="Google Shape;127;p22"/>
          <p:cNvGrpSpPr/>
          <p:nvPr/>
        </p:nvGrpSpPr>
        <p:grpSpPr>
          <a:xfrm>
            <a:off x="5499125" y="3994600"/>
            <a:ext cx="2771400" cy="685017"/>
            <a:chOff x="5882950" y="3268800"/>
            <a:chExt cx="2771400" cy="685017"/>
          </a:xfrm>
        </p:grpSpPr>
        <p:sp>
          <p:nvSpPr>
            <p:cNvPr id="128" name="Google Shape;128;p22"/>
            <p:cNvSpPr txBox="1"/>
            <p:nvPr/>
          </p:nvSpPr>
          <p:spPr>
            <a:xfrm>
              <a:off x="7481950" y="3327913"/>
              <a:ext cx="1172400" cy="4965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3000">
                  <a:solidFill>
                    <a:schemeClr val="accent5"/>
                  </a:solidFill>
                  <a:latin typeface="Lato Black"/>
                  <a:ea typeface="Lato Black"/>
                  <a:cs typeface="Lato Black"/>
                  <a:sym typeface="Lato Black"/>
                </a:rPr>
                <a:t>$32k</a:t>
              </a:r>
              <a:endParaRPr b="1" sz="3000">
                <a:solidFill>
                  <a:schemeClr val="accent5"/>
                </a:solidFill>
                <a:latin typeface="Lato Black"/>
                <a:ea typeface="Lato Black"/>
                <a:cs typeface="Lato Black"/>
                <a:sym typeface="Lato Black"/>
              </a:endParaRPr>
            </a:p>
          </p:txBody>
        </p:sp>
        <p:pic>
          <p:nvPicPr>
            <p:cNvPr id="129" name="Google Shape;129;p22"/>
            <p:cNvPicPr preferRelativeResize="0"/>
            <p:nvPr/>
          </p:nvPicPr>
          <p:blipFill rotWithShape="1">
            <a:blip r:embed="rId9">
              <a:alphaModFix/>
            </a:blip>
            <a:srcRect b="29335" l="22208" r="22627" t="20121"/>
            <a:stretch/>
          </p:blipFill>
          <p:spPr>
            <a:xfrm>
              <a:off x="5882950" y="3268800"/>
              <a:ext cx="694944" cy="685017"/>
            </a:xfrm>
            <a:prstGeom prst="rect">
              <a:avLst/>
            </a:prstGeom>
            <a:noFill/>
            <a:ln>
              <a:noFill/>
            </a:ln>
          </p:spPr>
        </p:pic>
        <p:sp>
          <p:nvSpPr>
            <p:cNvPr id="130" name="Google Shape;130;p22"/>
            <p:cNvSpPr txBox="1"/>
            <p:nvPr/>
          </p:nvSpPr>
          <p:spPr>
            <a:xfrm>
              <a:off x="6512350" y="3343375"/>
              <a:ext cx="969600" cy="4656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a:solidFill>
                    <a:schemeClr val="accent5"/>
                  </a:solidFill>
                  <a:latin typeface="Lato Black"/>
                  <a:ea typeface="Lato Black"/>
                  <a:cs typeface="Lato Black"/>
                  <a:sym typeface="Lato Black"/>
                </a:rPr>
                <a:t>Floor Area</a:t>
              </a:r>
              <a:endParaRPr b="1">
                <a:solidFill>
                  <a:schemeClr val="accent5"/>
                </a:solidFill>
                <a:latin typeface="Lato Black"/>
                <a:ea typeface="Lato Black"/>
                <a:cs typeface="Lato Black"/>
                <a:sym typeface="Lato Black"/>
              </a:endParaRPr>
            </a:p>
            <a:p>
              <a:pPr indent="0" lvl="0" marL="0" marR="0" rtl="0" algn="r">
                <a:spcBef>
                  <a:spcPts val="0"/>
                </a:spcBef>
                <a:spcAft>
                  <a:spcPts val="0"/>
                </a:spcAft>
                <a:buNone/>
              </a:pPr>
              <a:r>
                <a:rPr b="1" lang="en">
                  <a:solidFill>
                    <a:schemeClr val="accent5"/>
                  </a:solidFill>
                  <a:latin typeface="Lato Black"/>
                  <a:ea typeface="Lato Black"/>
                  <a:cs typeface="Lato Black"/>
                  <a:sym typeface="Lato Black"/>
                </a:rPr>
                <a:t>ea 100sqft</a:t>
              </a:r>
              <a:endParaRPr b="1">
                <a:solidFill>
                  <a:schemeClr val="accent5"/>
                </a:solidFill>
                <a:latin typeface="Lato Black"/>
                <a:ea typeface="Lato Black"/>
                <a:cs typeface="Lato Black"/>
                <a:sym typeface="Lato Black"/>
              </a:endParaRPr>
            </a:p>
          </p:txBody>
        </p:sp>
      </p:grpSp>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sp>
        <p:nvSpPr>
          <p:cNvPr id="132" name="Google Shape;132;p22"/>
          <p:cNvSpPr txBox="1"/>
          <p:nvPr/>
        </p:nvSpPr>
        <p:spPr>
          <a:xfrm>
            <a:off x="0" y="4970350"/>
            <a:ext cx="7823400" cy="1731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lang="en" sz="900">
                <a:solidFill>
                  <a:schemeClr val="dk1"/>
                </a:solidFill>
                <a:latin typeface="Lato"/>
                <a:ea typeface="Lato"/>
                <a:cs typeface="Lato"/>
                <a:sym typeface="Lato"/>
              </a:rPr>
              <a:t>Note: Based on historical HDB resale data from Mar 2012 to Apr 2021</a:t>
            </a:r>
            <a:endParaRPr sz="900">
              <a:solidFill>
                <a:schemeClr val="dk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idx="1" type="body"/>
          </p:nvPr>
        </p:nvSpPr>
        <p:spPr>
          <a:xfrm>
            <a:off x="6397875" y="6644725"/>
            <a:ext cx="1659300" cy="1288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900"/>
              <a:t>Placeholder: </a:t>
            </a:r>
            <a:r>
              <a:rPr lang="en" sz="900"/>
              <a:t>Need a small text box to explain how to read correlatio n strength, e.g. if 1.0 perfect correlation and that means if we know the predictor, we can know the resale price</a:t>
            </a:r>
            <a:endParaRPr sz="900"/>
          </a:p>
        </p:txBody>
      </p:sp>
      <p:graphicFrame>
        <p:nvGraphicFramePr>
          <p:cNvPr id="138" name="Google Shape;138;p23"/>
          <p:cNvGraphicFramePr/>
          <p:nvPr/>
        </p:nvGraphicFramePr>
        <p:xfrm>
          <a:off x="1277450" y="5574563"/>
          <a:ext cx="3000000" cy="3000000"/>
        </p:xfrm>
        <a:graphic>
          <a:graphicData uri="http://schemas.openxmlformats.org/drawingml/2006/table">
            <a:tbl>
              <a:tblPr>
                <a:noFill/>
                <a:tableStyleId>{53691489-9BC3-4BC7-8711-945B2EFF7A83}</a:tableStyleId>
              </a:tblPr>
              <a:tblGrid>
                <a:gridCol w="1373350"/>
                <a:gridCol w="1971575"/>
                <a:gridCol w="775125"/>
              </a:tblGrid>
              <a:tr h="774450">
                <a:tc>
                  <a:txBody>
                    <a:bodyPr/>
                    <a:lstStyle/>
                    <a:p>
                      <a:pPr indent="0" lvl="0" marL="0" rtl="0" algn="l">
                        <a:spcBef>
                          <a:spcPts val="0"/>
                        </a:spcBef>
                        <a:spcAft>
                          <a:spcPts val="0"/>
                        </a:spcAft>
                        <a:buNone/>
                      </a:pPr>
                      <a:r>
                        <a:rPr b="1" lang="en" sz="900"/>
                        <a:t>Variable</a:t>
                      </a:r>
                      <a:endParaRPr b="1" sz="900"/>
                    </a:p>
                  </a:txBody>
                  <a:tcPr marT="91425" marB="91425" marR="91425" marL="91425" anchor="ctr"/>
                </a:tc>
                <a:tc>
                  <a:txBody>
                    <a:bodyPr/>
                    <a:lstStyle/>
                    <a:p>
                      <a:pPr indent="0" lvl="0" marL="0" rtl="0" algn="l">
                        <a:spcBef>
                          <a:spcPts val="0"/>
                        </a:spcBef>
                        <a:spcAft>
                          <a:spcPts val="0"/>
                        </a:spcAft>
                        <a:buNone/>
                      </a:pPr>
                      <a:r>
                        <a:rPr b="1" lang="en" sz="900"/>
                        <a:t>Options &lt;YS: adding in these options where we want to explain up front why we choose one variable and not another that is similar&gt;</a:t>
                      </a:r>
                      <a:endParaRPr b="1" sz="900"/>
                    </a:p>
                  </a:txBody>
                  <a:tcPr marT="91425" marB="91425" marR="91425" marL="91425" anchor="ctr"/>
                </a:tc>
                <a:tc>
                  <a:txBody>
                    <a:bodyPr/>
                    <a:lstStyle/>
                    <a:p>
                      <a:pPr indent="0" lvl="0" marL="0" rtl="0" algn="ctr">
                        <a:spcBef>
                          <a:spcPts val="0"/>
                        </a:spcBef>
                        <a:spcAft>
                          <a:spcPts val="0"/>
                        </a:spcAft>
                        <a:buNone/>
                      </a:pPr>
                      <a:r>
                        <a:rPr b="1" lang="en" sz="900"/>
                        <a:t>Correlation Strength</a:t>
                      </a:r>
                      <a:endParaRPr b="1" sz="900"/>
                    </a:p>
                  </a:txBody>
                  <a:tcPr marT="91425" marB="91425" marR="91425" marL="91425" anchor="ctr"/>
                </a:tc>
              </a:tr>
              <a:tr h="286800">
                <a:tc>
                  <a:txBody>
                    <a:bodyPr/>
                    <a:lstStyle/>
                    <a:p>
                      <a:pPr indent="0" lvl="0" marL="0" rtl="0" algn="l">
                        <a:spcBef>
                          <a:spcPts val="0"/>
                        </a:spcBef>
                        <a:spcAft>
                          <a:spcPts val="0"/>
                        </a:spcAft>
                        <a:buNone/>
                      </a:pPr>
                      <a:r>
                        <a:rPr lang="en" sz="900"/>
                        <a:t>Floor Area (sqft)</a:t>
                      </a:r>
                      <a:endParaRPr sz="900"/>
                    </a:p>
                  </a:txBody>
                  <a:tcPr marT="91425" marB="91425" marR="91425" marL="91425" anchor="ctr"/>
                </a:tc>
                <a:tc>
                  <a:txBody>
                    <a:bodyPr/>
                    <a:lstStyle/>
                    <a:p>
                      <a:pPr indent="0" lvl="0" marL="0" rtl="0" algn="l">
                        <a:spcBef>
                          <a:spcPts val="0"/>
                        </a:spcBef>
                        <a:spcAft>
                          <a:spcPts val="0"/>
                        </a:spcAft>
                        <a:buNone/>
                      </a:pPr>
                      <a:r>
                        <a:t/>
                      </a:r>
                      <a:endParaRPr sz="900"/>
                    </a:p>
                  </a:txBody>
                  <a:tcPr marT="91425" marB="91425" marR="91425" marL="91425" anchor="ctr"/>
                </a:tc>
                <a:tc>
                  <a:txBody>
                    <a:bodyPr/>
                    <a:lstStyle/>
                    <a:p>
                      <a:pPr indent="0" lvl="0" marL="0" rtl="0" algn="ctr">
                        <a:spcBef>
                          <a:spcPts val="0"/>
                        </a:spcBef>
                        <a:spcAft>
                          <a:spcPts val="0"/>
                        </a:spcAft>
                        <a:buNone/>
                      </a:pPr>
                      <a:r>
                        <a:rPr lang="en" sz="900"/>
                        <a:t>0.65</a:t>
                      </a:r>
                      <a:endParaRPr sz="900"/>
                    </a:p>
                  </a:txBody>
                  <a:tcPr marT="91425" marB="91425" marR="91425" marL="91425" anchor="ctr"/>
                </a:tc>
              </a:tr>
              <a:tr h="286800">
                <a:tc>
                  <a:txBody>
                    <a:bodyPr/>
                    <a:lstStyle/>
                    <a:p>
                      <a:pPr indent="0" lvl="0" marL="0" rtl="0" algn="l">
                        <a:spcBef>
                          <a:spcPts val="0"/>
                        </a:spcBef>
                        <a:spcAft>
                          <a:spcPts val="0"/>
                        </a:spcAft>
                        <a:buNone/>
                      </a:pPr>
                      <a:r>
                        <a:rPr lang="en" sz="900"/>
                        <a:t>Number of Storeys</a:t>
                      </a:r>
                      <a:endParaRPr sz="900"/>
                    </a:p>
                  </a:txBody>
                  <a:tcPr marT="91425" marB="91425" marR="91425" marL="91425" anchor="ctr"/>
                </a:tc>
                <a:tc>
                  <a:txBody>
                    <a:bodyPr/>
                    <a:lstStyle/>
                    <a:p>
                      <a:pPr indent="0" lvl="0" marL="0" rtl="0" algn="l">
                        <a:spcBef>
                          <a:spcPts val="0"/>
                        </a:spcBef>
                        <a:spcAft>
                          <a:spcPts val="0"/>
                        </a:spcAft>
                        <a:buNone/>
                      </a:pPr>
                      <a:r>
                        <a:t/>
                      </a:r>
                      <a:endParaRPr sz="900"/>
                    </a:p>
                  </a:txBody>
                  <a:tcPr marT="91425" marB="91425" marR="91425" marL="91425" anchor="ctr"/>
                </a:tc>
                <a:tc>
                  <a:txBody>
                    <a:bodyPr/>
                    <a:lstStyle/>
                    <a:p>
                      <a:pPr indent="0" lvl="0" marL="0" rtl="0" algn="ctr">
                        <a:spcBef>
                          <a:spcPts val="0"/>
                        </a:spcBef>
                        <a:spcAft>
                          <a:spcPts val="0"/>
                        </a:spcAft>
                        <a:buNone/>
                      </a:pPr>
                      <a:r>
                        <a:rPr lang="en" sz="900"/>
                        <a:t>0.5</a:t>
                      </a:r>
                      <a:endParaRPr sz="900"/>
                    </a:p>
                  </a:txBody>
                  <a:tcPr marT="91425" marB="91425" marR="91425" marL="91425" anchor="ctr"/>
                </a:tc>
              </a:tr>
              <a:tr h="652175">
                <a:tc>
                  <a:txBody>
                    <a:bodyPr/>
                    <a:lstStyle/>
                    <a:p>
                      <a:pPr indent="0" lvl="0" marL="0" rtl="0" algn="l">
                        <a:spcBef>
                          <a:spcPts val="0"/>
                        </a:spcBef>
                        <a:spcAft>
                          <a:spcPts val="0"/>
                        </a:spcAft>
                        <a:buNone/>
                      </a:pPr>
                      <a:r>
                        <a:rPr lang="en" sz="900"/>
                        <a:t>Level of HDB</a:t>
                      </a:r>
                      <a:endParaRPr sz="900"/>
                    </a:p>
                  </a:txBody>
                  <a:tcPr marT="91425" marB="91425" marR="91425" marL="91425" anchor="ctr"/>
                </a:tc>
                <a:tc>
                  <a:txBody>
                    <a:bodyPr/>
                    <a:lstStyle/>
                    <a:p>
                      <a:pPr indent="0" lvl="0" marL="0" rtl="0" algn="l">
                        <a:spcBef>
                          <a:spcPts val="0"/>
                        </a:spcBef>
                        <a:spcAft>
                          <a:spcPts val="0"/>
                        </a:spcAft>
                        <a:buNone/>
                      </a:pPr>
                      <a:r>
                        <a:rPr lang="en" sz="900"/>
                        <a:t>&lt;YS: dun think need to tell layman audience about low, mid, high or mid_storey, since these are technicalities&gt;</a:t>
                      </a:r>
                      <a:endParaRPr sz="900"/>
                    </a:p>
                  </a:txBody>
                  <a:tcPr marT="91425" marB="91425" marR="91425" marL="91425" anchor="ctr"/>
                </a:tc>
                <a:tc>
                  <a:txBody>
                    <a:bodyPr/>
                    <a:lstStyle/>
                    <a:p>
                      <a:pPr indent="0" lvl="0" marL="0" rtl="0" algn="ctr">
                        <a:spcBef>
                          <a:spcPts val="0"/>
                        </a:spcBef>
                        <a:spcAft>
                          <a:spcPts val="0"/>
                        </a:spcAft>
                        <a:buNone/>
                      </a:pPr>
                      <a:r>
                        <a:rPr lang="en" sz="900"/>
                        <a:t>0.35</a:t>
                      </a:r>
                      <a:endParaRPr sz="900"/>
                    </a:p>
                  </a:txBody>
                  <a:tcPr marT="91425" marB="91425" marR="91425" marL="91425" anchor="ctr"/>
                </a:tc>
              </a:tr>
              <a:tr h="286800">
                <a:tc>
                  <a:txBody>
                    <a:bodyPr/>
                    <a:lstStyle/>
                    <a:p>
                      <a:pPr indent="0" lvl="0" marL="0" rtl="0" algn="l">
                        <a:spcBef>
                          <a:spcPts val="0"/>
                        </a:spcBef>
                        <a:spcAft>
                          <a:spcPts val="0"/>
                        </a:spcAft>
                        <a:buNone/>
                      </a:pPr>
                      <a:r>
                        <a:rPr lang="en" sz="900"/>
                        <a:t>Age of HDB</a:t>
                      </a:r>
                      <a:endParaRPr sz="900"/>
                    </a:p>
                  </a:txBody>
                  <a:tcPr marT="91425" marB="91425" marR="91425" marL="91425" anchor="ctr"/>
                </a:tc>
                <a:tc>
                  <a:txBody>
                    <a:bodyPr/>
                    <a:lstStyle/>
                    <a:p>
                      <a:pPr indent="0" lvl="0" marL="0" rtl="0" algn="l">
                        <a:spcBef>
                          <a:spcPts val="0"/>
                        </a:spcBef>
                        <a:spcAft>
                          <a:spcPts val="0"/>
                        </a:spcAft>
                        <a:buNone/>
                      </a:pPr>
                      <a:r>
                        <a:rPr lang="en" sz="900"/>
                        <a:t>Hdb age</a:t>
                      </a:r>
                      <a:endParaRPr sz="900"/>
                    </a:p>
                  </a:txBody>
                  <a:tcPr marT="91425" marB="91425" marR="91425" marL="91425" anchor="ctr"/>
                </a:tc>
                <a:tc>
                  <a:txBody>
                    <a:bodyPr/>
                    <a:lstStyle/>
                    <a:p>
                      <a:pPr indent="0" lvl="0" marL="0" rtl="0" algn="ctr">
                        <a:spcBef>
                          <a:spcPts val="0"/>
                        </a:spcBef>
                        <a:spcAft>
                          <a:spcPts val="0"/>
                        </a:spcAft>
                        <a:buNone/>
                      </a:pPr>
                      <a:r>
                        <a:rPr lang="en" sz="900"/>
                        <a:t>0.35</a:t>
                      </a:r>
                      <a:endParaRPr sz="900"/>
                    </a:p>
                  </a:txBody>
                  <a:tcPr marT="91425" marB="91425" marR="91425" marL="91425" anchor="ctr"/>
                </a:tc>
              </a:tr>
              <a:tr h="774450">
                <a:tc>
                  <a:txBody>
                    <a:bodyPr/>
                    <a:lstStyle/>
                    <a:p>
                      <a:pPr indent="0" lvl="0" marL="0" rtl="0" algn="l">
                        <a:spcBef>
                          <a:spcPts val="0"/>
                        </a:spcBef>
                        <a:spcAft>
                          <a:spcPts val="0"/>
                        </a:spcAft>
                        <a:buNone/>
                      </a:pPr>
                      <a:r>
                        <a:rPr lang="en" sz="900"/>
                        <a:t>Similar Units Sold</a:t>
                      </a:r>
                      <a:endParaRPr sz="900"/>
                    </a:p>
                  </a:txBody>
                  <a:tcPr marT="91425" marB="91425" marR="91425" marL="91425" anchor="ctr"/>
                </a:tc>
                <a:tc>
                  <a:txBody>
                    <a:bodyPr/>
                    <a:lstStyle/>
                    <a:p>
                      <a:pPr indent="0" lvl="0" marL="0" rtl="0" algn="l">
                        <a:spcBef>
                          <a:spcPts val="0"/>
                        </a:spcBef>
                        <a:spcAft>
                          <a:spcPts val="0"/>
                        </a:spcAft>
                        <a:buNone/>
                      </a:pPr>
                      <a:r>
                        <a:rPr lang="en" sz="900"/>
                        <a:t>&lt;YS: i actually not sure about this 3room_sold and 5room_sold i.e. how to explain one is 0.36 and the other is -0.41, suggest not to include&gt;</a:t>
                      </a:r>
                      <a:endParaRPr sz="900"/>
                    </a:p>
                  </a:txBody>
                  <a:tcPr marT="91425" marB="91425" marR="91425" marL="91425" anchor="ctr"/>
                </a:tc>
                <a:tc>
                  <a:txBody>
                    <a:bodyPr/>
                    <a:lstStyle/>
                    <a:p>
                      <a:pPr indent="0" lvl="0" marL="0" rtl="0" algn="ctr">
                        <a:spcBef>
                          <a:spcPts val="0"/>
                        </a:spcBef>
                        <a:spcAft>
                          <a:spcPts val="0"/>
                        </a:spcAft>
                        <a:buNone/>
                      </a:pPr>
                      <a:r>
                        <a:t/>
                      </a:r>
                      <a:endParaRPr sz="900"/>
                    </a:p>
                  </a:txBody>
                  <a:tcPr marT="91425" marB="91425" marR="91425" marL="91425" anchor="ctr"/>
                </a:tc>
              </a:tr>
            </a:tbl>
          </a:graphicData>
        </a:graphic>
      </p:graphicFrame>
      <p:pic>
        <p:nvPicPr>
          <p:cNvPr id="139" name="Google Shape;139;p23"/>
          <p:cNvPicPr preferRelativeResize="0"/>
          <p:nvPr/>
        </p:nvPicPr>
        <p:blipFill>
          <a:blip r:embed="rId4">
            <a:alphaModFix/>
          </a:blip>
          <a:stretch>
            <a:fillRect/>
          </a:stretch>
        </p:blipFill>
        <p:spPr>
          <a:xfrm>
            <a:off x="2127100" y="899575"/>
            <a:ext cx="4772552" cy="4056976"/>
          </a:xfrm>
          <a:prstGeom prst="rect">
            <a:avLst/>
          </a:prstGeom>
          <a:noFill/>
          <a:ln>
            <a:noFill/>
          </a:ln>
        </p:spPr>
      </p:pic>
      <p:sp>
        <p:nvSpPr>
          <p:cNvPr id="140" name="Google Shape;14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1" name="Google Shape;141;p23"/>
          <p:cNvPicPr preferRelativeResize="0"/>
          <p:nvPr/>
        </p:nvPicPr>
        <p:blipFill rotWithShape="1">
          <a:blip r:embed="rId5">
            <a:alphaModFix/>
          </a:blip>
          <a:srcRect b="0" l="80578" r="0" t="67928"/>
          <a:stretch/>
        </p:blipFill>
        <p:spPr>
          <a:xfrm>
            <a:off x="7428850" y="3493875"/>
            <a:ext cx="1712850" cy="1649626"/>
          </a:xfrm>
          <a:prstGeom prst="rect">
            <a:avLst/>
          </a:prstGeom>
          <a:noFill/>
          <a:ln>
            <a:noFill/>
          </a:ln>
        </p:spPr>
      </p:pic>
      <p:sp>
        <p:nvSpPr>
          <p:cNvPr id="142" name="Google Shape;14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graphicFrame>
        <p:nvGraphicFramePr>
          <p:cNvPr id="143" name="Google Shape;143;p23"/>
          <p:cNvGraphicFramePr/>
          <p:nvPr/>
        </p:nvGraphicFramePr>
        <p:xfrm>
          <a:off x="1046875" y="1197250"/>
          <a:ext cx="3000000" cy="3000000"/>
        </p:xfrm>
        <a:graphic>
          <a:graphicData uri="http://schemas.openxmlformats.org/drawingml/2006/table">
            <a:tbl>
              <a:tblPr>
                <a:noFill/>
                <a:tableStyleId>{53691489-9BC3-4BC7-8711-945B2EFF7A83}</a:tableStyleId>
              </a:tblPr>
              <a:tblGrid>
                <a:gridCol w="2375000"/>
              </a:tblGrid>
              <a:tr h="454750">
                <a:tc>
                  <a:txBody>
                    <a:bodyPr/>
                    <a:lstStyle/>
                    <a:p>
                      <a:pPr indent="0" lvl="0" marL="0" rtl="0" algn="r">
                        <a:spcBef>
                          <a:spcPts val="0"/>
                        </a:spcBef>
                        <a:spcAft>
                          <a:spcPts val="0"/>
                        </a:spcAft>
                        <a:buNone/>
                      </a:pPr>
                      <a:r>
                        <a:rPr lang="en" sz="1200">
                          <a:latin typeface="Lato"/>
                          <a:ea typeface="Lato"/>
                          <a:cs typeface="Lato"/>
                          <a:sym typeface="Lato"/>
                        </a:rPr>
                        <a:t>Resale Price</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Floor</a:t>
                      </a:r>
                      <a:r>
                        <a:rPr lang="en" sz="1200">
                          <a:latin typeface="Lato"/>
                          <a:ea typeface="Lato"/>
                          <a:cs typeface="Lato"/>
                          <a:sym typeface="Lato"/>
                        </a:rPr>
                        <a:t> Area (sqft)</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HDB Block Height</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Floor Level</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Distance to Hawker Centre</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rtl="0" algn="r">
                        <a:spcBef>
                          <a:spcPts val="0"/>
                        </a:spcBef>
                        <a:spcAft>
                          <a:spcPts val="0"/>
                        </a:spcAft>
                        <a:buClr>
                          <a:schemeClr val="dk1"/>
                        </a:buClr>
                        <a:buSzPts val="1100"/>
                        <a:buFont typeface="Arial"/>
                        <a:buNone/>
                      </a:pPr>
                      <a:r>
                        <a:rPr lang="en" sz="1200">
                          <a:solidFill>
                            <a:schemeClr val="dk1"/>
                          </a:solidFill>
                          <a:latin typeface="Lato"/>
                          <a:ea typeface="Lato"/>
                          <a:cs typeface="Lato"/>
                          <a:sym typeface="Lato"/>
                        </a:rPr>
                        <a:t>Distance to Mall</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Distance</a:t>
                      </a:r>
                      <a:r>
                        <a:rPr lang="en" sz="1200">
                          <a:latin typeface="Lato"/>
                          <a:ea typeface="Lato"/>
                          <a:cs typeface="Lato"/>
                          <a:sym typeface="Lato"/>
                        </a:rPr>
                        <a:t> to MRT</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454750">
                <a:tc>
                  <a:txBody>
                    <a:bodyPr/>
                    <a:lstStyle/>
                    <a:p>
                      <a:pPr indent="0" lvl="0" marL="0" marR="0" rtl="0" algn="r">
                        <a:lnSpc>
                          <a:spcPct val="100000"/>
                        </a:lnSpc>
                        <a:spcBef>
                          <a:spcPts val="0"/>
                        </a:spcBef>
                        <a:spcAft>
                          <a:spcPts val="0"/>
                        </a:spcAft>
                        <a:buNone/>
                      </a:pPr>
                      <a:r>
                        <a:rPr lang="en" sz="1200">
                          <a:latin typeface="Lato"/>
                          <a:ea typeface="Lato"/>
                          <a:cs typeface="Lato"/>
                          <a:sym typeface="Lato"/>
                        </a:rPr>
                        <a:t>HDB Age</a:t>
                      </a:r>
                      <a:endParaRPr sz="1200">
                        <a:latin typeface="Lato"/>
                        <a:ea typeface="Lato"/>
                        <a:cs typeface="Lato"/>
                        <a:sym typeface="La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sp>
        <p:nvSpPr>
          <p:cNvPr id="144" name="Google Shape;144;p23"/>
          <p:cNvSpPr txBox="1"/>
          <p:nvPr/>
        </p:nvSpPr>
        <p:spPr>
          <a:xfrm>
            <a:off x="277650" y="144275"/>
            <a:ext cx="8588700" cy="742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SzPts val="1100"/>
              <a:buNone/>
            </a:pPr>
            <a:r>
              <a:rPr b="1" lang="en" sz="2300">
                <a:solidFill>
                  <a:srgbClr val="4A86E8"/>
                </a:solidFill>
              </a:rPr>
              <a:t>From historical HDB resale price data, these variables have the highest correlation with price</a:t>
            </a:r>
            <a:endParaRPr b="1" sz="2300">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p:nvPr/>
        </p:nvSpPr>
        <p:spPr>
          <a:xfrm>
            <a:off x="4310243" y="777687"/>
            <a:ext cx="523530" cy="523368"/>
          </a:xfrm>
          <a:custGeom>
            <a:rect b="b" l="l" r="r" t="t"/>
            <a:pathLst>
              <a:path extrusionOk="0" h="21600" w="21600">
                <a:moveTo>
                  <a:pt x="982" y="6873"/>
                </a:moveTo>
                <a:lnTo>
                  <a:pt x="20618" y="6873"/>
                </a:lnTo>
                <a:lnTo>
                  <a:pt x="20618" y="7855"/>
                </a:lnTo>
                <a:lnTo>
                  <a:pt x="982" y="7855"/>
                </a:lnTo>
                <a:cubicBezTo>
                  <a:pt x="982" y="7855"/>
                  <a:pt x="982" y="6873"/>
                  <a:pt x="982" y="6873"/>
                </a:cubicBezTo>
                <a:close/>
                <a:moveTo>
                  <a:pt x="16691" y="8836"/>
                </a:moveTo>
                <a:lnTo>
                  <a:pt x="18655" y="8836"/>
                </a:lnTo>
                <a:lnTo>
                  <a:pt x="18655" y="17673"/>
                </a:lnTo>
                <a:lnTo>
                  <a:pt x="16691" y="17673"/>
                </a:lnTo>
                <a:cubicBezTo>
                  <a:pt x="16691" y="17673"/>
                  <a:pt x="16691" y="8836"/>
                  <a:pt x="16691" y="8836"/>
                </a:cubicBezTo>
                <a:close/>
                <a:moveTo>
                  <a:pt x="13745" y="8836"/>
                </a:moveTo>
                <a:lnTo>
                  <a:pt x="15709" y="8836"/>
                </a:lnTo>
                <a:lnTo>
                  <a:pt x="15709" y="17673"/>
                </a:lnTo>
                <a:lnTo>
                  <a:pt x="13745" y="17673"/>
                </a:lnTo>
                <a:cubicBezTo>
                  <a:pt x="13745" y="17673"/>
                  <a:pt x="13745" y="8836"/>
                  <a:pt x="13745" y="8836"/>
                </a:cubicBezTo>
                <a:close/>
                <a:moveTo>
                  <a:pt x="8836" y="8836"/>
                </a:moveTo>
                <a:lnTo>
                  <a:pt x="12764" y="8836"/>
                </a:lnTo>
                <a:lnTo>
                  <a:pt x="12764" y="17673"/>
                </a:lnTo>
                <a:lnTo>
                  <a:pt x="8836" y="17673"/>
                </a:lnTo>
                <a:cubicBezTo>
                  <a:pt x="8836" y="17673"/>
                  <a:pt x="8836" y="8836"/>
                  <a:pt x="8836" y="8836"/>
                </a:cubicBezTo>
                <a:close/>
                <a:moveTo>
                  <a:pt x="5891" y="8836"/>
                </a:moveTo>
                <a:lnTo>
                  <a:pt x="7855" y="8836"/>
                </a:lnTo>
                <a:lnTo>
                  <a:pt x="7855" y="17673"/>
                </a:lnTo>
                <a:lnTo>
                  <a:pt x="5891" y="17673"/>
                </a:lnTo>
                <a:cubicBezTo>
                  <a:pt x="5891" y="17673"/>
                  <a:pt x="5891" y="8836"/>
                  <a:pt x="5891" y="8836"/>
                </a:cubicBezTo>
                <a:close/>
                <a:moveTo>
                  <a:pt x="2945" y="8836"/>
                </a:moveTo>
                <a:lnTo>
                  <a:pt x="4909" y="8836"/>
                </a:lnTo>
                <a:lnTo>
                  <a:pt x="4909" y="17673"/>
                </a:lnTo>
                <a:lnTo>
                  <a:pt x="2945" y="17673"/>
                </a:lnTo>
                <a:cubicBezTo>
                  <a:pt x="2945" y="17673"/>
                  <a:pt x="2945" y="8836"/>
                  <a:pt x="2945" y="8836"/>
                </a:cubicBezTo>
                <a:close/>
                <a:moveTo>
                  <a:pt x="19773" y="18655"/>
                </a:moveTo>
                <a:lnTo>
                  <a:pt x="20428" y="20618"/>
                </a:lnTo>
                <a:lnTo>
                  <a:pt x="1172" y="20618"/>
                </a:lnTo>
                <a:lnTo>
                  <a:pt x="1827" y="18655"/>
                </a:lnTo>
                <a:cubicBezTo>
                  <a:pt x="1827" y="18655"/>
                  <a:pt x="19773" y="18655"/>
                  <a:pt x="19773" y="18655"/>
                </a:cubicBezTo>
                <a:close/>
                <a:moveTo>
                  <a:pt x="10800" y="1056"/>
                </a:moveTo>
                <a:lnTo>
                  <a:pt x="19261" y="5891"/>
                </a:lnTo>
                <a:lnTo>
                  <a:pt x="2339" y="5891"/>
                </a:lnTo>
                <a:cubicBezTo>
                  <a:pt x="2339" y="5891"/>
                  <a:pt x="10800" y="1056"/>
                  <a:pt x="10800" y="1056"/>
                </a:cubicBezTo>
                <a:close/>
                <a:moveTo>
                  <a:pt x="21109" y="8836"/>
                </a:moveTo>
                <a:cubicBezTo>
                  <a:pt x="21380" y="8836"/>
                  <a:pt x="21600" y="8617"/>
                  <a:pt x="21600" y="8345"/>
                </a:cubicBezTo>
                <a:lnTo>
                  <a:pt x="21600" y="6382"/>
                </a:lnTo>
                <a:cubicBezTo>
                  <a:pt x="21600" y="6200"/>
                  <a:pt x="21496" y="6047"/>
                  <a:pt x="21349" y="5963"/>
                </a:cubicBezTo>
                <a:lnTo>
                  <a:pt x="21353" y="5956"/>
                </a:lnTo>
                <a:lnTo>
                  <a:pt x="11044" y="65"/>
                </a:lnTo>
                <a:lnTo>
                  <a:pt x="11040" y="72"/>
                </a:lnTo>
                <a:cubicBezTo>
                  <a:pt x="10968" y="30"/>
                  <a:pt x="10889" y="0"/>
                  <a:pt x="10800" y="0"/>
                </a:cubicBezTo>
                <a:cubicBezTo>
                  <a:pt x="10711" y="0"/>
                  <a:pt x="10632" y="30"/>
                  <a:pt x="10560" y="72"/>
                </a:cubicBezTo>
                <a:lnTo>
                  <a:pt x="10556" y="65"/>
                </a:lnTo>
                <a:lnTo>
                  <a:pt x="247" y="5956"/>
                </a:lnTo>
                <a:lnTo>
                  <a:pt x="251" y="5963"/>
                </a:lnTo>
                <a:cubicBezTo>
                  <a:pt x="104" y="6047"/>
                  <a:pt x="0" y="6200"/>
                  <a:pt x="0" y="6382"/>
                </a:cubicBezTo>
                <a:lnTo>
                  <a:pt x="0" y="8345"/>
                </a:lnTo>
                <a:cubicBezTo>
                  <a:pt x="0" y="8617"/>
                  <a:pt x="220" y="8836"/>
                  <a:pt x="491" y="8836"/>
                </a:cubicBezTo>
                <a:lnTo>
                  <a:pt x="1964" y="8836"/>
                </a:lnTo>
                <a:lnTo>
                  <a:pt x="1964" y="17673"/>
                </a:lnTo>
                <a:lnTo>
                  <a:pt x="1473" y="17673"/>
                </a:lnTo>
                <a:cubicBezTo>
                  <a:pt x="1256" y="17673"/>
                  <a:pt x="1078" y="17816"/>
                  <a:pt x="1013" y="18010"/>
                </a:cubicBezTo>
                <a:lnTo>
                  <a:pt x="1007" y="18009"/>
                </a:lnTo>
                <a:lnTo>
                  <a:pt x="25" y="20954"/>
                </a:lnTo>
                <a:lnTo>
                  <a:pt x="31" y="20955"/>
                </a:lnTo>
                <a:cubicBezTo>
                  <a:pt x="14" y="21005"/>
                  <a:pt x="0" y="21055"/>
                  <a:pt x="0" y="21109"/>
                </a:cubicBezTo>
                <a:cubicBezTo>
                  <a:pt x="0" y="21381"/>
                  <a:pt x="220" y="21600"/>
                  <a:pt x="491" y="21600"/>
                </a:cubicBezTo>
                <a:lnTo>
                  <a:pt x="21109" y="21600"/>
                </a:lnTo>
                <a:cubicBezTo>
                  <a:pt x="21380" y="21600"/>
                  <a:pt x="21600" y="21381"/>
                  <a:pt x="21600" y="21109"/>
                </a:cubicBezTo>
                <a:cubicBezTo>
                  <a:pt x="21600" y="21055"/>
                  <a:pt x="21586" y="21005"/>
                  <a:pt x="21569" y="20955"/>
                </a:cubicBezTo>
                <a:lnTo>
                  <a:pt x="21575" y="20954"/>
                </a:lnTo>
                <a:lnTo>
                  <a:pt x="20593" y="18009"/>
                </a:lnTo>
                <a:lnTo>
                  <a:pt x="20587" y="18010"/>
                </a:lnTo>
                <a:cubicBezTo>
                  <a:pt x="20522" y="17816"/>
                  <a:pt x="20344" y="17673"/>
                  <a:pt x="20127" y="17673"/>
                </a:cubicBezTo>
                <a:lnTo>
                  <a:pt x="19636" y="17673"/>
                </a:lnTo>
                <a:lnTo>
                  <a:pt x="19636" y="8836"/>
                </a:lnTo>
                <a:cubicBezTo>
                  <a:pt x="19636" y="8836"/>
                  <a:pt x="21109" y="8836"/>
                  <a:pt x="21109" y="8836"/>
                </a:cubicBezTo>
                <a:close/>
              </a:path>
            </a:pathLst>
          </a:custGeom>
          <a:solidFill>
            <a:schemeClr val="lt1"/>
          </a:solidFill>
          <a:ln>
            <a:noFill/>
          </a:ln>
        </p:spPr>
        <p:txBody>
          <a:bodyPr anchorCtr="0" anchor="ctr" bIns="14275" lIns="14275" spcFirstLastPara="1" rIns="14275" wrap="square" tIns="14275">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pic>
        <p:nvPicPr>
          <p:cNvPr id="151" name="Google Shape;151;p24"/>
          <p:cNvPicPr preferRelativeResize="0"/>
          <p:nvPr/>
        </p:nvPicPr>
        <p:blipFill rotWithShape="1">
          <a:blip r:embed="rId3">
            <a:alphaModFix/>
          </a:blip>
          <a:srcRect b="0" l="80578" r="0" t="67928"/>
          <a:stretch/>
        </p:blipFill>
        <p:spPr>
          <a:xfrm>
            <a:off x="7428850" y="3493875"/>
            <a:ext cx="1712850" cy="1649626"/>
          </a:xfrm>
          <a:prstGeom prst="rect">
            <a:avLst/>
          </a:prstGeom>
          <a:noFill/>
          <a:ln>
            <a:noFill/>
          </a:ln>
        </p:spPr>
      </p:pic>
      <p:sp>
        <p:nvSpPr>
          <p:cNvPr id="152" name="Google Shape;152;p24"/>
          <p:cNvSpPr txBox="1"/>
          <p:nvPr/>
        </p:nvSpPr>
        <p:spPr>
          <a:xfrm>
            <a:off x="277650" y="144275"/>
            <a:ext cx="8588700" cy="388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rgbClr val="4A86E8"/>
                </a:solidFill>
              </a:rPr>
              <a:t>Floor area definitely plays a role in determining resale price </a:t>
            </a:r>
            <a:endParaRPr sz="500"/>
          </a:p>
        </p:txBody>
      </p:sp>
      <p:sp>
        <p:nvSpPr>
          <p:cNvPr id="153" name="Google Shape;15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154" name="Google Shape;154;p24"/>
          <p:cNvPicPr preferRelativeResize="0"/>
          <p:nvPr/>
        </p:nvPicPr>
        <p:blipFill>
          <a:blip r:embed="rId4">
            <a:alphaModFix/>
          </a:blip>
          <a:stretch>
            <a:fillRect/>
          </a:stretch>
        </p:blipFill>
        <p:spPr>
          <a:xfrm>
            <a:off x="2025725" y="738225"/>
            <a:ext cx="5092551" cy="4263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5"/>
          <p:cNvSpPr txBox="1"/>
          <p:nvPr>
            <p:ph type="title"/>
          </p:nvPr>
        </p:nvSpPr>
        <p:spPr>
          <a:xfrm>
            <a:off x="282525" y="141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4A86E8"/>
                </a:solidFill>
              </a:rPr>
              <a:t>The older a unit, the cheaper it becomes?</a:t>
            </a:r>
            <a:endParaRPr b="1">
              <a:solidFill>
                <a:srgbClr val="4A86E8"/>
              </a:solidFill>
            </a:endParaRPr>
          </a:p>
        </p:txBody>
      </p:sp>
      <p:sp>
        <p:nvSpPr>
          <p:cNvPr id="160" name="Google Shape;16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61" name="Google Shape;161;p25"/>
          <p:cNvPicPr preferRelativeResize="0"/>
          <p:nvPr/>
        </p:nvPicPr>
        <p:blipFill rotWithShape="1">
          <a:blip r:embed="rId3">
            <a:alphaModFix/>
          </a:blip>
          <a:srcRect b="0" l="80578" r="0" t="67928"/>
          <a:stretch/>
        </p:blipFill>
        <p:spPr>
          <a:xfrm>
            <a:off x="7428850" y="3493875"/>
            <a:ext cx="1712850" cy="1649626"/>
          </a:xfrm>
          <a:prstGeom prst="rect">
            <a:avLst/>
          </a:prstGeom>
          <a:noFill/>
          <a:ln>
            <a:noFill/>
          </a:ln>
        </p:spPr>
      </p:pic>
      <p:sp>
        <p:nvSpPr>
          <p:cNvPr id="162" name="Google Shape;16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163" name="Google Shape;163;p25"/>
          <p:cNvPicPr preferRelativeResize="0"/>
          <p:nvPr/>
        </p:nvPicPr>
        <p:blipFill>
          <a:blip r:embed="rId4">
            <a:alphaModFix/>
          </a:blip>
          <a:stretch>
            <a:fillRect/>
          </a:stretch>
        </p:blipFill>
        <p:spPr>
          <a:xfrm>
            <a:off x="1901875" y="791075"/>
            <a:ext cx="4926157" cy="41242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26"/>
          <p:cNvPicPr preferRelativeResize="0"/>
          <p:nvPr/>
        </p:nvPicPr>
        <p:blipFill>
          <a:blip r:embed="rId3">
            <a:alphaModFix/>
          </a:blip>
          <a:stretch>
            <a:fillRect/>
          </a:stretch>
        </p:blipFill>
        <p:spPr>
          <a:xfrm>
            <a:off x="585650" y="5450325"/>
            <a:ext cx="2325350" cy="2320600"/>
          </a:xfrm>
          <a:prstGeom prst="rect">
            <a:avLst/>
          </a:prstGeom>
          <a:noFill/>
          <a:ln>
            <a:noFill/>
          </a:ln>
        </p:spPr>
      </p:pic>
      <p:pic>
        <p:nvPicPr>
          <p:cNvPr id="169" name="Google Shape;169;p26"/>
          <p:cNvPicPr preferRelativeResize="0"/>
          <p:nvPr/>
        </p:nvPicPr>
        <p:blipFill>
          <a:blip r:embed="rId4">
            <a:alphaModFix/>
          </a:blip>
          <a:stretch>
            <a:fillRect/>
          </a:stretch>
        </p:blipFill>
        <p:spPr>
          <a:xfrm>
            <a:off x="3611500" y="5394563"/>
            <a:ext cx="2856050" cy="2850225"/>
          </a:xfrm>
          <a:prstGeom prst="rect">
            <a:avLst/>
          </a:prstGeom>
          <a:noFill/>
          <a:ln>
            <a:noFill/>
          </a:ln>
        </p:spPr>
      </p:pic>
      <p:sp>
        <p:nvSpPr>
          <p:cNvPr id="170" name="Google Shape;170;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1" name="Google Shape;171;p26"/>
          <p:cNvPicPr preferRelativeResize="0"/>
          <p:nvPr/>
        </p:nvPicPr>
        <p:blipFill rotWithShape="1">
          <a:blip r:embed="rId5">
            <a:alphaModFix/>
          </a:blip>
          <a:srcRect b="0" l="80578" r="0" t="67928"/>
          <a:stretch/>
        </p:blipFill>
        <p:spPr>
          <a:xfrm>
            <a:off x="7428850" y="3493875"/>
            <a:ext cx="1712850" cy="1649626"/>
          </a:xfrm>
          <a:prstGeom prst="rect">
            <a:avLst/>
          </a:prstGeom>
          <a:noFill/>
          <a:ln>
            <a:noFill/>
          </a:ln>
        </p:spPr>
      </p:pic>
      <p:sp>
        <p:nvSpPr>
          <p:cNvPr id="172" name="Google Shape;172;p26"/>
          <p:cNvSpPr txBox="1"/>
          <p:nvPr>
            <p:ph type="title"/>
          </p:nvPr>
        </p:nvSpPr>
        <p:spPr>
          <a:xfrm>
            <a:off x="282525" y="14177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4A86E8"/>
                </a:solidFill>
              </a:rPr>
              <a:t>It’s not just only about our houses</a:t>
            </a:r>
            <a:endParaRPr b="1">
              <a:solidFill>
                <a:srgbClr val="4A86E8"/>
              </a:solidFill>
            </a:endParaRPr>
          </a:p>
        </p:txBody>
      </p:sp>
      <p:sp>
        <p:nvSpPr>
          <p:cNvPr id="173" name="Google Shape;173;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174" name="Google Shape;174;p26"/>
          <p:cNvPicPr preferRelativeResize="0"/>
          <p:nvPr/>
        </p:nvPicPr>
        <p:blipFill>
          <a:blip r:embed="rId6">
            <a:alphaModFix/>
          </a:blip>
          <a:stretch>
            <a:fillRect/>
          </a:stretch>
        </p:blipFill>
        <p:spPr>
          <a:xfrm>
            <a:off x="3040463" y="1213250"/>
            <a:ext cx="2979224" cy="2494232"/>
          </a:xfrm>
          <a:prstGeom prst="rect">
            <a:avLst/>
          </a:prstGeom>
          <a:noFill/>
          <a:ln>
            <a:noFill/>
          </a:ln>
        </p:spPr>
      </p:pic>
      <p:pic>
        <p:nvPicPr>
          <p:cNvPr id="175" name="Google Shape;175;p26"/>
          <p:cNvPicPr preferRelativeResize="0"/>
          <p:nvPr/>
        </p:nvPicPr>
        <p:blipFill>
          <a:blip r:embed="rId7">
            <a:alphaModFix/>
          </a:blip>
          <a:stretch>
            <a:fillRect/>
          </a:stretch>
        </p:blipFill>
        <p:spPr>
          <a:xfrm>
            <a:off x="35025" y="1213250"/>
            <a:ext cx="2925901" cy="2449601"/>
          </a:xfrm>
          <a:prstGeom prst="rect">
            <a:avLst/>
          </a:prstGeom>
          <a:noFill/>
          <a:ln>
            <a:noFill/>
          </a:ln>
        </p:spPr>
      </p:pic>
      <p:pic>
        <p:nvPicPr>
          <p:cNvPr id="176" name="Google Shape;176;p26"/>
          <p:cNvPicPr preferRelativeResize="0"/>
          <p:nvPr/>
        </p:nvPicPr>
        <p:blipFill>
          <a:blip r:embed="rId8">
            <a:alphaModFix/>
          </a:blip>
          <a:stretch>
            <a:fillRect/>
          </a:stretch>
        </p:blipFill>
        <p:spPr>
          <a:xfrm>
            <a:off x="6099225" y="1190938"/>
            <a:ext cx="2979224" cy="2494228"/>
          </a:xfrm>
          <a:prstGeom prst="rect">
            <a:avLst/>
          </a:prstGeom>
          <a:noFill/>
          <a:ln>
            <a:noFill/>
          </a:ln>
        </p:spPr>
      </p:pic>
      <p:sp>
        <p:nvSpPr>
          <p:cNvPr id="177" name="Google Shape;177;p26"/>
          <p:cNvSpPr txBox="1"/>
          <p:nvPr/>
        </p:nvSpPr>
        <p:spPr>
          <a:xfrm>
            <a:off x="718725" y="839950"/>
            <a:ext cx="15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MRT</a:t>
            </a:r>
            <a:endParaRPr/>
          </a:p>
        </p:txBody>
      </p:sp>
      <p:sp>
        <p:nvSpPr>
          <p:cNvPr id="178" name="Google Shape;178;p26"/>
          <p:cNvSpPr txBox="1"/>
          <p:nvPr/>
        </p:nvSpPr>
        <p:spPr>
          <a:xfrm>
            <a:off x="3792750" y="839950"/>
            <a:ext cx="15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Malls</a:t>
            </a:r>
            <a:endParaRPr/>
          </a:p>
        </p:txBody>
      </p:sp>
      <p:sp>
        <p:nvSpPr>
          <p:cNvPr id="179" name="Google Shape;179;p26"/>
          <p:cNvSpPr txBox="1"/>
          <p:nvPr/>
        </p:nvSpPr>
        <p:spPr>
          <a:xfrm>
            <a:off x="6913950" y="839950"/>
            <a:ext cx="1558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Hawker Centres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p27"/>
          <p:cNvPicPr preferRelativeResize="0"/>
          <p:nvPr/>
        </p:nvPicPr>
        <p:blipFill rotWithShape="1">
          <a:blip r:embed="rId3">
            <a:alphaModFix/>
          </a:blip>
          <a:srcRect b="0" l="80578" r="0" t="67928"/>
          <a:stretch/>
        </p:blipFill>
        <p:spPr>
          <a:xfrm>
            <a:off x="7428850" y="3493875"/>
            <a:ext cx="1712850" cy="1649626"/>
          </a:xfrm>
          <a:prstGeom prst="rect">
            <a:avLst/>
          </a:prstGeom>
          <a:noFill/>
          <a:ln>
            <a:noFill/>
          </a:ln>
        </p:spPr>
      </p:pic>
      <p:sp>
        <p:nvSpPr>
          <p:cNvPr id="186" name="Google Shape;18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b="1" lang="en">
                <a:solidFill>
                  <a:schemeClr val="lt1"/>
                </a:solidFill>
              </a:rPr>
              <a:t>‹#›</a:t>
            </a:fld>
            <a:endParaRPr b="1">
              <a:solidFill>
                <a:schemeClr val="lt1"/>
              </a:solidFill>
            </a:endParaRPr>
          </a:p>
        </p:txBody>
      </p:sp>
      <p:pic>
        <p:nvPicPr>
          <p:cNvPr id="187" name="Google Shape;187;p27"/>
          <p:cNvPicPr preferRelativeResize="0"/>
          <p:nvPr/>
        </p:nvPicPr>
        <p:blipFill rotWithShape="1">
          <a:blip r:embed="rId4">
            <a:alphaModFix/>
          </a:blip>
          <a:srcRect b="0" l="5802" r="0" t="0"/>
          <a:stretch/>
        </p:blipFill>
        <p:spPr>
          <a:xfrm>
            <a:off x="0" y="1046250"/>
            <a:ext cx="5085325" cy="3792450"/>
          </a:xfrm>
          <a:prstGeom prst="rect">
            <a:avLst/>
          </a:prstGeom>
          <a:noFill/>
          <a:ln>
            <a:noFill/>
          </a:ln>
        </p:spPr>
      </p:pic>
      <p:grpSp>
        <p:nvGrpSpPr>
          <p:cNvPr id="188" name="Google Shape;188;p27"/>
          <p:cNvGrpSpPr/>
          <p:nvPr/>
        </p:nvGrpSpPr>
        <p:grpSpPr>
          <a:xfrm>
            <a:off x="5142926" y="866108"/>
            <a:ext cx="3475250" cy="3160390"/>
            <a:chOff x="5128051" y="1362283"/>
            <a:chExt cx="3475250" cy="3160390"/>
          </a:xfrm>
        </p:grpSpPr>
        <p:pic>
          <p:nvPicPr>
            <p:cNvPr id="189" name="Google Shape;189;p27"/>
            <p:cNvPicPr preferRelativeResize="0"/>
            <p:nvPr/>
          </p:nvPicPr>
          <p:blipFill>
            <a:blip r:embed="rId5">
              <a:alphaModFix/>
            </a:blip>
            <a:stretch>
              <a:fillRect/>
            </a:stretch>
          </p:blipFill>
          <p:spPr>
            <a:xfrm>
              <a:off x="5128051" y="1362283"/>
              <a:ext cx="3475250" cy="3160390"/>
            </a:xfrm>
            <a:prstGeom prst="rect">
              <a:avLst/>
            </a:prstGeom>
            <a:noFill/>
            <a:ln>
              <a:noFill/>
            </a:ln>
          </p:spPr>
        </p:pic>
        <p:sp>
          <p:nvSpPr>
            <p:cNvPr id="190" name="Google Shape;190;p27"/>
            <p:cNvSpPr txBox="1"/>
            <p:nvPr/>
          </p:nvSpPr>
          <p:spPr>
            <a:xfrm>
              <a:off x="7979751" y="2887448"/>
              <a:ext cx="548700" cy="318783"/>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5</a:t>
              </a:r>
              <a:r>
                <a:rPr b="1" lang="en" sz="900">
                  <a:solidFill>
                    <a:srgbClr val="FFFFFF"/>
                  </a:solidFill>
                </a:rPr>
                <a:t>90K</a:t>
              </a:r>
              <a:endParaRPr b="1" sz="900">
                <a:solidFill>
                  <a:srgbClr val="FFFFFF"/>
                </a:solidFill>
              </a:endParaRPr>
            </a:p>
          </p:txBody>
        </p:sp>
        <p:sp>
          <p:nvSpPr>
            <p:cNvPr id="191" name="Google Shape;191;p27"/>
            <p:cNvSpPr txBox="1"/>
            <p:nvPr/>
          </p:nvSpPr>
          <p:spPr>
            <a:xfrm>
              <a:off x="7400241" y="3227832"/>
              <a:ext cx="5487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435K</a:t>
              </a:r>
              <a:endParaRPr b="1" sz="900">
                <a:solidFill>
                  <a:srgbClr val="FFFFFF"/>
                </a:solidFill>
              </a:endParaRPr>
            </a:p>
          </p:txBody>
        </p:sp>
        <p:sp>
          <p:nvSpPr>
            <p:cNvPr id="192" name="Google Shape;192;p27"/>
            <p:cNvSpPr txBox="1"/>
            <p:nvPr/>
          </p:nvSpPr>
          <p:spPr>
            <a:xfrm>
              <a:off x="6812280" y="3230548"/>
              <a:ext cx="5487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430K</a:t>
              </a:r>
              <a:endParaRPr b="1" sz="900">
                <a:solidFill>
                  <a:srgbClr val="FFFFFF"/>
                </a:solidFill>
              </a:endParaRPr>
            </a:p>
          </p:txBody>
        </p:sp>
        <p:sp>
          <p:nvSpPr>
            <p:cNvPr id="193" name="Google Shape;193;p27"/>
            <p:cNvSpPr txBox="1"/>
            <p:nvPr/>
          </p:nvSpPr>
          <p:spPr>
            <a:xfrm>
              <a:off x="6217920" y="3326367"/>
              <a:ext cx="5487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395</a:t>
              </a:r>
              <a:r>
                <a:rPr b="1" lang="en" sz="900">
                  <a:solidFill>
                    <a:srgbClr val="FFFFFF"/>
                  </a:solidFill>
                </a:rPr>
                <a:t>K</a:t>
              </a:r>
              <a:endParaRPr b="1" sz="900">
                <a:solidFill>
                  <a:srgbClr val="FFFFFF"/>
                </a:solidFill>
              </a:endParaRPr>
            </a:p>
          </p:txBody>
        </p:sp>
        <p:sp>
          <p:nvSpPr>
            <p:cNvPr id="194" name="Google Shape;194;p27"/>
            <p:cNvSpPr txBox="1"/>
            <p:nvPr/>
          </p:nvSpPr>
          <p:spPr>
            <a:xfrm>
              <a:off x="5641848" y="3383564"/>
              <a:ext cx="548700" cy="318900"/>
            </a:xfrm>
            <a:prstGeom prst="rect">
              <a:avLst/>
            </a:prstGeom>
            <a:solidFill>
              <a:srgbClr val="9E9E9E">
                <a:alpha val="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rgbClr val="FFFFFF"/>
                  </a:solidFill>
                </a:rPr>
                <a:t>367K</a:t>
              </a:r>
              <a:endParaRPr b="1" sz="900">
                <a:solidFill>
                  <a:srgbClr val="FFFFFF"/>
                </a:solidFill>
              </a:endParaRPr>
            </a:p>
          </p:txBody>
        </p:sp>
      </p:grpSp>
      <p:sp>
        <p:nvSpPr>
          <p:cNvPr id="195" name="Google Shape;195;p27"/>
          <p:cNvSpPr txBox="1"/>
          <p:nvPr/>
        </p:nvSpPr>
        <p:spPr>
          <a:xfrm>
            <a:off x="555229" y="657450"/>
            <a:ext cx="6141000" cy="388800"/>
          </a:xfrm>
          <a:prstGeom prst="rect">
            <a:avLst/>
          </a:prstGeom>
          <a:noFill/>
          <a:ln>
            <a:noFill/>
          </a:ln>
        </p:spPr>
        <p:txBody>
          <a:bodyPr anchorCtr="0" anchor="t" bIns="17150" lIns="34300" spcFirstLastPara="1" rIns="34300" wrap="square" tIns="17150">
            <a:spAutoFit/>
          </a:bodyPr>
          <a:lstStyle/>
          <a:p>
            <a:pPr indent="0" lvl="0" marL="0" marR="0" rtl="0" algn="l">
              <a:spcBef>
                <a:spcPts val="0"/>
              </a:spcBef>
              <a:spcAft>
                <a:spcPts val="0"/>
              </a:spcAft>
              <a:buNone/>
            </a:pPr>
            <a:r>
              <a:rPr b="1" lang="en" sz="2300">
                <a:solidFill>
                  <a:schemeClr val="accent1"/>
                </a:solidFill>
                <a:latin typeface="Lato Black"/>
                <a:ea typeface="Lato Black"/>
                <a:cs typeface="Lato Black"/>
                <a:sym typeface="Lato Black"/>
              </a:rPr>
              <a:t>Location has an impact on resale price</a:t>
            </a:r>
            <a:endParaRPr sz="5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